
<file path=[Content_Types].xml><?xml version="1.0" encoding="utf-8"?>
<Types xmlns="http://schemas.openxmlformats.org/package/2006/content-types">
  <Default Extension="emf" ContentType="image/x-emf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7" r:id="rId3"/>
    <p:sldId id="258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6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</p:sldIdLst>
  <p:sldSz cx="9144000" cy="5143500" type="screen16x9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9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58B"/>
    <a:srgbClr val="45B7E9"/>
    <a:srgbClr val="1F244C"/>
    <a:srgbClr val="232A58"/>
    <a:srgbClr val="3B3489"/>
    <a:srgbClr val="3C358E"/>
    <a:srgbClr val="3B358C"/>
    <a:srgbClr val="C0C09C"/>
    <a:srgbClr val="E6545D"/>
    <a:srgbClr val="0022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BAA3E6-BE82-4979-8FB5-30E56F6E5D6E}" v="1" dt="2022-11-20T20:45:25.4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673" autoAdjust="0"/>
  </p:normalViewPr>
  <p:slideViewPr>
    <p:cSldViewPr snapToObjects="1" showGuides="1">
      <p:cViewPr varScale="1">
        <p:scale>
          <a:sx n="105" d="100"/>
          <a:sy n="105" d="100"/>
        </p:scale>
        <p:origin x="802" y="62"/>
      </p:cViewPr>
      <p:guideLst>
        <p:guide orient="horz" pos="99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maculada herbosa" userId="33437937cc968375" providerId="LiveId" clId="{2FBAA3E6-BE82-4979-8FB5-30E56F6E5D6E}"/>
    <pc:docChg chg="undo custSel addSld delSld modSld">
      <pc:chgData name="inmaculada herbosa" userId="33437937cc968375" providerId="LiveId" clId="{2FBAA3E6-BE82-4979-8FB5-30E56F6E5D6E}" dt="2022-11-20T21:48:33.679" v="471" actId="20577"/>
      <pc:docMkLst>
        <pc:docMk/>
      </pc:docMkLst>
      <pc:sldChg chg="modSp add del mod chgLayout">
        <pc:chgData name="inmaculada herbosa" userId="33437937cc968375" providerId="LiveId" clId="{2FBAA3E6-BE82-4979-8FB5-30E56F6E5D6E}" dt="2022-11-20T20:59:30.426" v="129" actId="2696"/>
        <pc:sldMkLst>
          <pc:docMk/>
          <pc:sldMk cId="1752553427" sldId="256"/>
        </pc:sldMkLst>
        <pc:spChg chg="mod ord">
          <ac:chgData name="inmaculada herbosa" userId="33437937cc968375" providerId="LiveId" clId="{2FBAA3E6-BE82-4979-8FB5-30E56F6E5D6E}" dt="2022-11-20T20:45:42.101" v="10" actId="700"/>
          <ac:spMkLst>
            <pc:docMk/>
            <pc:sldMk cId="1752553427" sldId="256"/>
            <ac:spMk id="2" creationId="{30D7288C-B810-C61C-6D61-AE023CDED214}"/>
          </ac:spMkLst>
        </pc:spChg>
        <pc:spChg chg="mod ord">
          <ac:chgData name="inmaculada herbosa" userId="33437937cc968375" providerId="LiveId" clId="{2FBAA3E6-BE82-4979-8FB5-30E56F6E5D6E}" dt="2022-11-20T20:45:42.101" v="10" actId="700"/>
          <ac:spMkLst>
            <pc:docMk/>
            <pc:sldMk cId="1752553427" sldId="256"/>
            <ac:spMk id="3" creationId="{2F43A805-2B6B-7653-A4F3-43F090DE7A25}"/>
          </ac:spMkLst>
        </pc:spChg>
      </pc:sldChg>
      <pc:sldChg chg="modSp add mod modClrScheme chgLayout">
        <pc:chgData name="inmaculada herbosa" userId="33437937cc968375" providerId="LiveId" clId="{2FBAA3E6-BE82-4979-8FB5-30E56F6E5D6E}" dt="2022-11-20T20:58:23.698" v="121" actId="1076"/>
        <pc:sldMkLst>
          <pc:docMk/>
          <pc:sldMk cId="1548734462" sldId="257"/>
        </pc:sldMkLst>
        <pc:spChg chg="mod ord">
          <ac:chgData name="inmaculada herbosa" userId="33437937cc968375" providerId="LiveId" clId="{2FBAA3E6-BE82-4979-8FB5-30E56F6E5D6E}" dt="2022-11-20T20:58:23.698" v="121" actId="1076"/>
          <ac:spMkLst>
            <pc:docMk/>
            <pc:sldMk cId="1548734462" sldId="257"/>
            <ac:spMk id="2" creationId="{79F7E379-ACBC-46B7-022F-400CA346174F}"/>
          </ac:spMkLst>
        </pc:spChg>
        <pc:spChg chg="mod ord">
          <ac:chgData name="inmaculada herbosa" userId="33437937cc968375" providerId="LiveId" clId="{2FBAA3E6-BE82-4979-8FB5-30E56F6E5D6E}" dt="2022-11-20T20:58:19.409" v="120" actId="1076"/>
          <ac:spMkLst>
            <pc:docMk/>
            <pc:sldMk cId="1548734462" sldId="257"/>
            <ac:spMk id="3" creationId="{E1B19689-C7D3-2448-0BD1-0693D290E6A1}"/>
          </ac:spMkLst>
        </pc:spChg>
      </pc:sldChg>
      <pc:sldChg chg="modSp add mod modClrScheme chgLayout">
        <pc:chgData name="inmaculada herbosa" userId="33437937cc968375" providerId="LiveId" clId="{2FBAA3E6-BE82-4979-8FB5-30E56F6E5D6E}" dt="2022-11-20T20:47:24.414" v="19" actId="1076"/>
        <pc:sldMkLst>
          <pc:docMk/>
          <pc:sldMk cId="3976069527" sldId="258"/>
        </pc:sldMkLst>
        <pc:spChg chg="mod ord">
          <ac:chgData name="inmaculada herbosa" userId="33437937cc968375" providerId="LiveId" clId="{2FBAA3E6-BE82-4979-8FB5-30E56F6E5D6E}" dt="2022-11-20T20:47:24.414" v="19" actId="1076"/>
          <ac:spMkLst>
            <pc:docMk/>
            <pc:sldMk cId="3976069527" sldId="258"/>
            <ac:spMk id="2" creationId="{44573B14-B9A1-4D57-4CAE-7AA7B27D91CB}"/>
          </ac:spMkLst>
        </pc:spChg>
        <pc:spChg chg="mod ord">
          <ac:chgData name="inmaculada herbosa" userId="33437937cc968375" providerId="LiveId" clId="{2FBAA3E6-BE82-4979-8FB5-30E56F6E5D6E}" dt="2022-11-20T20:47:15.163" v="17" actId="700"/>
          <ac:spMkLst>
            <pc:docMk/>
            <pc:sldMk cId="3976069527" sldId="258"/>
            <ac:spMk id="3" creationId="{11A6880F-E5A2-3E8B-6DCF-77D47DBA5FF5}"/>
          </ac:spMkLst>
        </pc:spChg>
      </pc:sldChg>
      <pc:sldChg chg="modSp mod">
        <pc:chgData name="inmaculada herbosa" userId="33437937cc968375" providerId="LiveId" clId="{2FBAA3E6-BE82-4979-8FB5-30E56F6E5D6E}" dt="2022-11-20T21:48:33.679" v="471" actId="20577"/>
        <pc:sldMkLst>
          <pc:docMk/>
          <pc:sldMk cId="2930197604" sldId="259"/>
        </pc:sldMkLst>
        <pc:spChg chg="mod">
          <ac:chgData name="inmaculada herbosa" userId="33437937cc968375" providerId="LiveId" clId="{2FBAA3E6-BE82-4979-8FB5-30E56F6E5D6E}" dt="2022-11-20T21:48:33.679" v="471" actId="20577"/>
          <ac:spMkLst>
            <pc:docMk/>
            <pc:sldMk cId="2930197604" sldId="259"/>
            <ac:spMk id="2" creationId="{00000000-0000-0000-0000-000000000000}"/>
          </ac:spMkLst>
        </pc:spChg>
        <pc:spChg chg="mod">
          <ac:chgData name="inmaculada herbosa" userId="33437937cc968375" providerId="LiveId" clId="{2FBAA3E6-BE82-4979-8FB5-30E56F6E5D6E}" dt="2022-11-20T21:44:02.868" v="469" actId="114"/>
          <ac:spMkLst>
            <pc:docMk/>
            <pc:sldMk cId="2930197604" sldId="259"/>
            <ac:spMk id="3" creationId="{00000000-0000-0000-0000-000000000000}"/>
          </ac:spMkLst>
        </pc:spChg>
      </pc:sldChg>
      <pc:sldChg chg="add del">
        <pc:chgData name="inmaculada herbosa" userId="33437937cc968375" providerId="LiveId" clId="{2FBAA3E6-BE82-4979-8FB5-30E56F6E5D6E}" dt="2022-11-20T20:58:01.902" v="119" actId="47"/>
        <pc:sldMkLst>
          <pc:docMk/>
          <pc:sldMk cId="1365312350" sldId="260"/>
        </pc:sldMkLst>
      </pc:sldChg>
      <pc:sldChg chg="add del">
        <pc:chgData name="inmaculada herbosa" userId="33437937cc968375" providerId="LiveId" clId="{2FBAA3E6-BE82-4979-8FB5-30E56F6E5D6E}" dt="2022-11-20T20:58:01.902" v="119" actId="47"/>
        <pc:sldMkLst>
          <pc:docMk/>
          <pc:sldMk cId="290518262" sldId="261"/>
        </pc:sldMkLst>
      </pc:sldChg>
      <pc:sldChg chg="add del">
        <pc:chgData name="inmaculada herbosa" userId="33437937cc968375" providerId="LiveId" clId="{2FBAA3E6-BE82-4979-8FB5-30E56F6E5D6E}" dt="2022-11-20T20:58:01.902" v="119" actId="47"/>
        <pc:sldMkLst>
          <pc:docMk/>
          <pc:sldMk cId="2046202565" sldId="262"/>
        </pc:sldMkLst>
      </pc:sldChg>
      <pc:sldChg chg="add del">
        <pc:chgData name="inmaculada herbosa" userId="33437937cc968375" providerId="LiveId" clId="{2FBAA3E6-BE82-4979-8FB5-30E56F6E5D6E}" dt="2022-11-20T20:58:01.902" v="119" actId="47"/>
        <pc:sldMkLst>
          <pc:docMk/>
          <pc:sldMk cId="954025602" sldId="263"/>
        </pc:sldMkLst>
      </pc:sldChg>
      <pc:sldChg chg="add del">
        <pc:chgData name="inmaculada herbosa" userId="33437937cc968375" providerId="LiveId" clId="{2FBAA3E6-BE82-4979-8FB5-30E56F6E5D6E}" dt="2022-11-20T20:58:01.902" v="119" actId="47"/>
        <pc:sldMkLst>
          <pc:docMk/>
          <pc:sldMk cId="2517217412" sldId="264"/>
        </pc:sldMkLst>
      </pc:sldChg>
      <pc:sldChg chg="add del">
        <pc:chgData name="inmaculada herbosa" userId="33437937cc968375" providerId="LiveId" clId="{2FBAA3E6-BE82-4979-8FB5-30E56F6E5D6E}" dt="2022-11-20T20:58:01.902" v="119" actId="47"/>
        <pc:sldMkLst>
          <pc:docMk/>
          <pc:sldMk cId="2203260475" sldId="265"/>
        </pc:sldMkLst>
      </pc:sldChg>
      <pc:sldChg chg="modSp add mod modClrScheme chgLayout">
        <pc:chgData name="inmaculada herbosa" userId="33437937cc968375" providerId="LiveId" clId="{2FBAA3E6-BE82-4979-8FB5-30E56F6E5D6E}" dt="2022-11-20T21:15:27.890" v="183" actId="6549"/>
        <pc:sldMkLst>
          <pc:docMk/>
          <pc:sldMk cId="1251453753" sldId="266"/>
        </pc:sldMkLst>
        <pc:spChg chg="mod ord">
          <ac:chgData name="inmaculada herbosa" userId="33437937cc968375" providerId="LiveId" clId="{2FBAA3E6-BE82-4979-8FB5-30E56F6E5D6E}" dt="2022-11-20T20:53:01.087" v="80" actId="1076"/>
          <ac:spMkLst>
            <pc:docMk/>
            <pc:sldMk cId="1251453753" sldId="266"/>
            <ac:spMk id="2" creationId="{3A047D92-9368-0226-0909-876FBDA082DB}"/>
          </ac:spMkLst>
        </pc:spChg>
        <pc:spChg chg="mod ord">
          <ac:chgData name="inmaculada herbosa" userId="33437937cc968375" providerId="LiveId" clId="{2FBAA3E6-BE82-4979-8FB5-30E56F6E5D6E}" dt="2022-11-20T21:15:27.890" v="183" actId="6549"/>
          <ac:spMkLst>
            <pc:docMk/>
            <pc:sldMk cId="1251453753" sldId="266"/>
            <ac:spMk id="3" creationId="{8C477C16-DABC-ECF6-AA69-5E4D30C62321}"/>
          </ac:spMkLst>
        </pc:spChg>
      </pc:sldChg>
      <pc:sldChg chg="del">
        <pc:chgData name="inmaculada herbosa" userId="33437937cc968375" providerId="LiveId" clId="{2FBAA3E6-BE82-4979-8FB5-30E56F6E5D6E}" dt="2022-11-20T20:58:01.902" v="119" actId="47"/>
        <pc:sldMkLst>
          <pc:docMk/>
          <pc:sldMk cId="4020017593" sldId="267"/>
        </pc:sldMkLst>
      </pc:sldChg>
      <pc:sldChg chg="del">
        <pc:chgData name="inmaculada herbosa" userId="33437937cc968375" providerId="LiveId" clId="{2FBAA3E6-BE82-4979-8FB5-30E56F6E5D6E}" dt="2022-11-20T21:23:00.838" v="384" actId="2696"/>
        <pc:sldMkLst>
          <pc:docMk/>
          <pc:sldMk cId="3989454106" sldId="268"/>
        </pc:sldMkLst>
      </pc:sldChg>
      <pc:sldChg chg="del">
        <pc:chgData name="inmaculada herbosa" userId="33437937cc968375" providerId="LiveId" clId="{2FBAA3E6-BE82-4979-8FB5-30E56F6E5D6E}" dt="2022-11-20T20:58:28.361" v="122" actId="47"/>
        <pc:sldMkLst>
          <pc:docMk/>
          <pc:sldMk cId="3569726745" sldId="269"/>
        </pc:sldMkLst>
      </pc:sldChg>
      <pc:sldChg chg="modSp add mod modClrScheme chgLayout">
        <pc:chgData name="inmaculada herbosa" userId="33437937cc968375" providerId="LiveId" clId="{2FBAA3E6-BE82-4979-8FB5-30E56F6E5D6E}" dt="2022-11-20T20:47:53.905" v="25" actId="27636"/>
        <pc:sldMkLst>
          <pc:docMk/>
          <pc:sldMk cId="2656159551" sldId="270"/>
        </pc:sldMkLst>
        <pc:spChg chg="mod ord">
          <ac:chgData name="inmaculada herbosa" userId="33437937cc968375" providerId="LiveId" clId="{2FBAA3E6-BE82-4979-8FB5-30E56F6E5D6E}" dt="2022-11-20T20:47:44.988" v="23" actId="1076"/>
          <ac:spMkLst>
            <pc:docMk/>
            <pc:sldMk cId="2656159551" sldId="270"/>
            <ac:spMk id="2" creationId="{25F1AE54-E01C-02E7-709D-13EC0B2E9A90}"/>
          </ac:spMkLst>
        </pc:spChg>
        <pc:spChg chg="mod ord">
          <ac:chgData name="inmaculada herbosa" userId="33437937cc968375" providerId="LiveId" clId="{2FBAA3E6-BE82-4979-8FB5-30E56F6E5D6E}" dt="2022-11-20T20:47:53.905" v="25" actId="27636"/>
          <ac:spMkLst>
            <pc:docMk/>
            <pc:sldMk cId="2656159551" sldId="270"/>
            <ac:spMk id="3" creationId="{658B28B5-700A-3C36-A47E-DA872CE0DFCC}"/>
          </ac:spMkLst>
        </pc:spChg>
      </pc:sldChg>
      <pc:sldChg chg="addSp delSp modSp add mod modClrScheme chgLayout">
        <pc:chgData name="inmaculada herbosa" userId="33437937cc968375" providerId="LiveId" clId="{2FBAA3E6-BE82-4979-8FB5-30E56F6E5D6E}" dt="2022-11-20T21:10:48.280" v="139" actId="6549"/>
        <pc:sldMkLst>
          <pc:docMk/>
          <pc:sldMk cId="2296325390" sldId="271"/>
        </pc:sldMkLst>
        <pc:spChg chg="del mod ord">
          <ac:chgData name="inmaculada herbosa" userId="33437937cc968375" providerId="LiveId" clId="{2FBAA3E6-BE82-4979-8FB5-30E56F6E5D6E}" dt="2022-11-20T20:48:05.535" v="26" actId="700"/>
          <ac:spMkLst>
            <pc:docMk/>
            <pc:sldMk cId="2296325390" sldId="271"/>
            <ac:spMk id="2" creationId="{4D1BB300-6AC7-9025-10DF-FAD96EDC356B}"/>
          </ac:spMkLst>
        </pc:spChg>
        <pc:spChg chg="mod ord">
          <ac:chgData name="inmaculada herbosa" userId="33437937cc968375" providerId="LiveId" clId="{2FBAA3E6-BE82-4979-8FB5-30E56F6E5D6E}" dt="2022-11-20T21:10:48.280" v="139" actId="6549"/>
          <ac:spMkLst>
            <pc:docMk/>
            <pc:sldMk cId="2296325390" sldId="271"/>
            <ac:spMk id="3" creationId="{D1D5522B-7307-29F9-D571-DE76BD62BF7D}"/>
          </ac:spMkLst>
        </pc:spChg>
        <pc:spChg chg="add del mod ord">
          <ac:chgData name="inmaculada herbosa" userId="33437937cc968375" providerId="LiveId" clId="{2FBAA3E6-BE82-4979-8FB5-30E56F6E5D6E}" dt="2022-11-20T20:48:13.709" v="28" actId="478"/>
          <ac:spMkLst>
            <pc:docMk/>
            <pc:sldMk cId="2296325390" sldId="271"/>
            <ac:spMk id="4" creationId="{868F7B01-CDE7-5C58-AF5A-835FF61DA5F9}"/>
          </ac:spMkLst>
        </pc:spChg>
      </pc:sldChg>
      <pc:sldChg chg="modSp add mod modClrScheme chgLayout">
        <pc:chgData name="inmaculada herbosa" userId="33437937cc968375" providerId="LiveId" clId="{2FBAA3E6-BE82-4979-8FB5-30E56F6E5D6E}" dt="2022-11-20T21:11:30.505" v="145" actId="27636"/>
        <pc:sldMkLst>
          <pc:docMk/>
          <pc:sldMk cId="3138312802" sldId="272"/>
        </pc:sldMkLst>
        <pc:spChg chg="mod ord">
          <ac:chgData name="inmaculada herbosa" userId="33437937cc968375" providerId="LiveId" clId="{2FBAA3E6-BE82-4979-8FB5-30E56F6E5D6E}" dt="2022-11-20T20:49:05.462" v="37" actId="122"/>
          <ac:spMkLst>
            <pc:docMk/>
            <pc:sldMk cId="3138312802" sldId="272"/>
            <ac:spMk id="2" creationId="{149922A0-BF0D-5E71-01D4-A02C9FC182CC}"/>
          </ac:spMkLst>
        </pc:spChg>
        <pc:spChg chg="mod ord">
          <ac:chgData name="inmaculada herbosa" userId="33437937cc968375" providerId="LiveId" clId="{2FBAA3E6-BE82-4979-8FB5-30E56F6E5D6E}" dt="2022-11-20T21:11:30.505" v="145" actId="27636"/>
          <ac:spMkLst>
            <pc:docMk/>
            <pc:sldMk cId="3138312802" sldId="272"/>
            <ac:spMk id="3" creationId="{A6FDD54A-9E5C-58C0-2D4D-8A18A54D24D0}"/>
          </ac:spMkLst>
        </pc:spChg>
      </pc:sldChg>
      <pc:sldChg chg="modSp add mod modClrScheme chgLayout">
        <pc:chgData name="inmaculada herbosa" userId="33437937cc968375" providerId="LiveId" clId="{2FBAA3E6-BE82-4979-8FB5-30E56F6E5D6E}" dt="2022-11-20T21:12:04.920" v="154" actId="113"/>
        <pc:sldMkLst>
          <pc:docMk/>
          <pc:sldMk cId="2917057577" sldId="273"/>
        </pc:sldMkLst>
        <pc:spChg chg="mod ord">
          <ac:chgData name="inmaculada herbosa" userId="33437937cc968375" providerId="LiveId" clId="{2FBAA3E6-BE82-4979-8FB5-30E56F6E5D6E}" dt="2022-11-20T20:50:07.429" v="46" actId="1076"/>
          <ac:spMkLst>
            <pc:docMk/>
            <pc:sldMk cId="2917057577" sldId="273"/>
            <ac:spMk id="2" creationId="{B80DC188-9491-F832-7745-9A70BA2BA82F}"/>
          </ac:spMkLst>
        </pc:spChg>
        <pc:spChg chg="mod ord">
          <ac:chgData name="inmaculada herbosa" userId="33437937cc968375" providerId="LiveId" clId="{2FBAA3E6-BE82-4979-8FB5-30E56F6E5D6E}" dt="2022-11-20T21:12:04.920" v="154" actId="113"/>
          <ac:spMkLst>
            <pc:docMk/>
            <pc:sldMk cId="2917057577" sldId="273"/>
            <ac:spMk id="3" creationId="{CEF4E94A-A99D-300E-66F5-2EDE5B134D8A}"/>
          </ac:spMkLst>
        </pc:spChg>
      </pc:sldChg>
      <pc:sldChg chg="modSp add mod modClrScheme chgLayout">
        <pc:chgData name="inmaculada herbosa" userId="33437937cc968375" providerId="LiveId" clId="{2FBAA3E6-BE82-4979-8FB5-30E56F6E5D6E}" dt="2022-11-20T21:13:40.026" v="159" actId="20577"/>
        <pc:sldMkLst>
          <pc:docMk/>
          <pc:sldMk cId="3295218332" sldId="274"/>
        </pc:sldMkLst>
        <pc:spChg chg="mod ord">
          <ac:chgData name="inmaculada herbosa" userId="33437937cc968375" providerId="LiveId" clId="{2FBAA3E6-BE82-4979-8FB5-30E56F6E5D6E}" dt="2022-11-20T20:50:28.466" v="49" actId="1076"/>
          <ac:spMkLst>
            <pc:docMk/>
            <pc:sldMk cId="3295218332" sldId="274"/>
            <ac:spMk id="2" creationId="{C00C20BE-4A14-596B-F1B2-58B08E78A870}"/>
          </ac:spMkLst>
        </pc:spChg>
        <pc:spChg chg="mod ord">
          <ac:chgData name="inmaculada herbosa" userId="33437937cc968375" providerId="LiveId" clId="{2FBAA3E6-BE82-4979-8FB5-30E56F6E5D6E}" dt="2022-11-20T21:13:40.026" v="159" actId="20577"/>
          <ac:spMkLst>
            <pc:docMk/>
            <pc:sldMk cId="3295218332" sldId="274"/>
            <ac:spMk id="3" creationId="{8E844A0F-77E9-7B86-6059-4216334B65E7}"/>
          </ac:spMkLst>
        </pc:spChg>
      </pc:sldChg>
      <pc:sldChg chg="modSp add mod modClrScheme chgLayout">
        <pc:chgData name="inmaculada herbosa" userId="33437937cc968375" providerId="LiveId" clId="{2FBAA3E6-BE82-4979-8FB5-30E56F6E5D6E}" dt="2022-11-20T21:14:09.980" v="163" actId="6549"/>
        <pc:sldMkLst>
          <pc:docMk/>
          <pc:sldMk cId="3002950101" sldId="275"/>
        </pc:sldMkLst>
        <pc:spChg chg="mod ord">
          <ac:chgData name="inmaculada herbosa" userId="33437937cc968375" providerId="LiveId" clId="{2FBAA3E6-BE82-4979-8FB5-30E56F6E5D6E}" dt="2022-11-20T20:51:31.002" v="66" actId="1076"/>
          <ac:spMkLst>
            <pc:docMk/>
            <pc:sldMk cId="3002950101" sldId="275"/>
            <ac:spMk id="2" creationId="{4BA00CAC-6C4E-2CBC-E612-6BFE3CC209E6}"/>
          </ac:spMkLst>
        </pc:spChg>
        <pc:spChg chg="mod ord">
          <ac:chgData name="inmaculada herbosa" userId="33437937cc968375" providerId="LiveId" clId="{2FBAA3E6-BE82-4979-8FB5-30E56F6E5D6E}" dt="2022-11-20T21:14:09.980" v="163" actId="6549"/>
          <ac:spMkLst>
            <pc:docMk/>
            <pc:sldMk cId="3002950101" sldId="275"/>
            <ac:spMk id="3" creationId="{60D95AF9-DD40-650D-3A4B-40727BE2DA4A}"/>
          </ac:spMkLst>
        </pc:spChg>
      </pc:sldChg>
      <pc:sldChg chg="modSp add mod modClrScheme chgLayout">
        <pc:chgData name="inmaculada herbosa" userId="33437937cc968375" providerId="LiveId" clId="{2FBAA3E6-BE82-4979-8FB5-30E56F6E5D6E}" dt="2022-11-20T21:15:11.366" v="178" actId="20577"/>
        <pc:sldMkLst>
          <pc:docMk/>
          <pc:sldMk cId="2037500036" sldId="276"/>
        </pc:sldMkLst>
        <pc:spChg chg="mod ord">
          <ac:chgData name="inmaculada herbosa" userId="33437937cc968375" providerId="LiveId" clId="{2FBAA3E6-BE82-4979-8FB5-30E56F6E5D6E}" dt="2022-11-20T20:52:30.844" v="75" actId="1076"/>
          <ac:spMkLst>
            <pc:docMk/>
            <pc:sldMk cId="2037500036" sldId="276"/>
            <ac:spMk id="2" creationId="{82470C16-97B0-0881-04CE-6386F35B7FCF}"/>
          </ac:spMkLst>
        </pc:spChg>
        <pc:spChg chg="mod ord">
          <ac:chgData name="inmaculada herbosa" userId="33437937cc968375" providerId="LiveId" clId="{2FBAA3E6-BE82-4979-8FB5-30E56F6E5D6E}" dt="2022-11-20T21:15:11.366" v="178" actId="20577"/>
          <ac:spMkLst>
            <pc:docMk/>
            <pc:sldMk cId="2037500036" sldId="276"/>
            <ac:spMk id="3" creationId="{86F93BEB-4D2F-0478-0473-2EDA4580FB8A}"/>
          </ac:spMkLst>
        </pc:spChg>
      </pc:sldChg>
      <pc:sldChg chg="modSp add mod modClrScheme chgLayout">
        <pc:chgData name="inmaculada herbosa" userId="33437937cc968375" providerId="LiveId" clId="{2FBAA3E6-BE82-4979-8FB5-30E56F6E5D6E}" dt="2022-11-20T21:19:47.471" v="290" actId="20577"/>
        <pc:sldMkLst>
          <pc:docMk/>
          <pc:sldMk cId="2479491339" sldId="277"/>
        </pc:sldMkLst>
        <pc:spChg chg="mod ord">
          <ac:chgData name="inmaculada herbosa" userId="33437937cc968375" providerId="LiveId" clId="{2FBAA3E6-BE82-4979-8FB5-30E56F6E5D6E}" dt="2022-11-20T20:53:35.882" v="84" actId="1076"/>
          <ac:spMkLst>
            <pc:docMk/>
            <pc:sldMk cId="2479491339" sldId="277"/>
            <ac:spMk id="2" creationId="{F9592FF6-77F4-2B37-F6C5-B3D4464831E8}"/>
          </ac:spMkLst>
        </pc:spChg>
        <pc:spChg chg="mod ord">
          <ac:chgData name="inmaculada herbosa" userId="33437937cc968375" providerId="LiveId" clId="{2FBAA3E6-BE82-4979-8FB5-30E56F6E5D6E}" dt="2022-11-20T21:19:47.471" v="290" actId="20577"/>
          <ac:spMkLst>
            <pc:docMk/>
            <pc:sldMk cId="2479491339" sldId="277"/>
            <ac:spMk id="3" creationId="{ABF0F893-E9B9-DB12-6A0F-2EDD6FA261A9}"/>
          </ac:spMkLst>
        </pc:spChg>
      </pc:sldChg>
      <pc:sldChg chg="modSp add mod modClrScheme chgLayout">
        <pc:chgData name="inmaculada herbosa" userId="33437937cc968375" providerId="LiveId" clId="{2FBAA3E6-BE82-4979-8FB5-30E56F6E5D6E}" dt="2022-11-20T20:54:23.533" v="94" actId="14100"/>
        <pc:sldMkLst>
          <pc:docMk/>
          <pc:sldMk cId="2936574786" sldId="278"/>
        </pc:sldMkLst>
        <pc:spChg chg="mod ord">
          <ac:chgData name="inmaculada herbosa" userId="33437937cc968375" providerId="LiveId" clId="{2FBAA3E6-BE82-4979-8FB5-30E56F6E5D6E}" dt="2022-11-20T20:54:03.085" v="88" actId="1076"/>
          <ac:spMkLst>
            <pc:docMk/>
            <pc:sldMk cId="2936574786" sldId="278"/>
            <ac:spMk id="2" creationId="{C4EEE40A-43BD-C7FF-51B4-F481C5B2C605}"/>
          </ac:spMkLst>
        </pc:spChg>
        <pc:spChg chg="mod ord">
          <ac:chgData name="inmaculada herbosa" userId="33437937cc968375" providerId="LiveId" clId="{2FBAA3E6-BE82-4979-8FB5-30E56F6E5D6E}" dt="2022-11-20T20:54:23.533" v="94" actId="14100"/>
          <ac:spMkLst>
            <pc:docMk/>
            <pc:sldMk cId="2936574786" sldId="278"/>
            <ac:spMk id="3" creationId="{9484C8CF-43C1-02A6-1317-28DEFA794506}"/>
          </ac:spMkLst>
        </pc:spChg>
      </pc:sldChg>
      <pc:sldChg chg="modSp add mod modClrScheme chgLayout">
        <pc:chgData name="inmaculada herbosa" userId="33437937cc968375" providerId="LiveId" clId="{2FBAA3E6-BE82-4979-8FB5-30E56F6E5D6E}" dt="2022-11-20T20:54:51.081" v="97" actId="1076"/>
        <pc:sldMkLst>
          <pc:docMk/>
          <pc:sldMk cId="2778585323" sldId="279"/>
        </pc:sldMkLst>
        <pc:spChg chg="mod ord">
          <ac:chgData name="inmaculada herbosa" userId="33437937cc968375" providerId="LiveId" clId="{2FBAA3E6-BE82-4979-8FB5-30E56F6E5D6E}" dt="2022-11-20T20:54:51.081" v="97" actId="1076"/>
          <ac:spMkLst>
            <pc:docMk/>
            <pc:sldMk cId="2778585323" sldId="279"/>
            <ac:spMk id="2" creationId="{E1CCAB6E-FFD2-C05E-7318-0ADE8BE86116}"/>
          </ac:spMkLst>
        </pc:spChg>
        <pc:spChg chg="mod ord">
          <ac:chgData name="inmaculada herbosa" userId="33437937cc968375" providerId="LiveId" clId="{2FBAA3E6-BE82-4979-8FB5-30E56F6E5D6E}" dt="2022-11-20T20:54:47.625" v="96" actId="1076"/>
          <ac:spMkLst>
            <pc:docMk/>
            <pc:sldMk cId="2778585323" sldId="279"/>
            <ac:spMk id="3" creationId="{B9F693E2-B624-E03B-D96D-433DFB069EF9}"/>
          </ac:spMkLst>
        </pc:spChg>
      </pc:sldChg>
      <pc:sldChg chg="modSp add mod modClrScheme chgLayout">
        <pc:chgData name="inmaculada herbosa" userId="33437937cc968375" providerId="LiveId" clId="{2FBAA3E6-BE82-4979-8FB5-30E56F6E5D6E}" dt="2022-11-20T20:55:20.103" v="100" actId="1076"/>
        <pc:sldMkLst>
          <pc:docMk/>
          <pc:sldMk cId="2775213463" sldId="280"/>
        </pc:sldMkLst>
        <pc:spChg chg="mod ord">
          <ac:chgData name="inmaculada herbosa" userId="33437937cc968375" providerId="LiveId" clId="{2FBAA3E6-BE82-4979-8FB5-30E56F6E5D6E}" dt="2022-11-20T20:55:20.103" v="100" actId="1076"/>
          <ac:spMkLst>
            <pc:docMk/>
            <pc:sldMk cId="2775213463" sldId="280"/>
            <ac:spMk id="2" creationId="{01FC190B-4B6C-79A3-5166-DA777C0B4775}"/>
          </ac:spMkLst>
        </pc:spChg>
        <pc:spChg chg="mod ord">
          <ac:chgData name="inmaculada herbosa" userId="33437937cc968375" providerId="LiveId" clId="{2FBAA3E6-BE82-4979-8FB5-30E56F6E5D6E}" dt="2022-11-20T20:55:16.589" v="99" actId="1076"/>
          <ac:spMkLst>
            <pc:docMk/>
            <pc:sldMk cId="2775213463" sldId="280"/>
            <ac:spMk id="3" creationId="{D6B09169-058E-8C0A-7F7A-B3275323DB14}"/>
          </ac:spMkLst>
        </pc:spChg>
      </pc:sldChg>
      <pc:sldChg chg="modSp add mod modClrScheme chgLayout">
        <pc:chgData name="inmaculada herbosa" userId="33437937cc968375" providerId="LiveId" clId="{2FBAA3E6-BE82-4979-8FB5-30E56F6E5D6E}" dt="2022-11-20T21:21:42.644" v="304" actId="20577"/>
        <pc:sldMkLst>
          <pc:docMk/>
          <pc:sldMk cId="1630165028" sldId="281"/>
        </pc:sldMkLst>
        <pc:spChg chg="mod ord">
          <ac:chgData name="inmaculada herbosa" userId="33437937cc968375" providerId="LiveId" clId="{2FBAA3E6-BE82-4979-8FB5-30E56F6E5D6E}" dt="2022-11-20T20:55:43.360" v="103" actId="1076"/>
          <ac:spMkLst>
            <pc:docMk/>
            <pc:sldMk cId="1630165028" sldId="281"/>
            <ac:spMk id="2" creationId="{7FF37CB2-5EFF-0D3C-166D-2751189890B3}"/>
          </ac:spMkLst>
        </pc:spChg>
        <pc:spChg chg="mod ord">
          <ac:chgData name="inmaculada herbosa" userId="33437937cc968375" providerId="LiveId" clId="{2FBAA3E6-BE82-4979-8FB5-30E56F6E5D6E}" dt="2022-11-20T21:21:42.644" v="304" actId="20577"/>
          <ac:spMkLst>
            <pc:docMk/>
            <pc:sldMk cId="1630165028" sldId="281"/>
            <ac:spMk id="3" creationId="{308A75A5-9078-9E60-99F5-94ACB737488E}"/>
          </ac:spMkLst>
        </pc:spChg>
      </pc:sldChg>
      <pc:sldChg chg="modSp add mod modClrScheme chgLayout">
        <pc:chgData name="inmaculada herbosa" userId="33437937cc968375" providerId="LiveId" clId="{2FBAA3E6-BE82-4979-8FB5-30E56F6E5D6E}" dt="2022-11-20T21:22:44.193" v="383" actId="20577"/>
        <pc:sldMkLst>
          <pc:docMk/>
          <pc:sldMk cId="1317836158" sldId="282"/>
        </pc:sldMkLst>
        <pc:spChg chg="mod ord">
          <ac:chgData name="inmaculada herbosa" userId="33437937cc968375" providerId="LiveId" clId="{2FBAA3E6-BE82-4979-8FB5-30E56F6E5D6E}" dt="2022-11-20T20:56:06.781" v="106" actId="1076"/>
          <ac:spMkLst>
            <pc:docMk/>
            <pc:sldMk cId="1317836158" sldId="282"/>
            <ac:spMk id="2" creationId="{4CC6087D-F461-4CDD-1137-573B59D38AEC}"/>
          </ac:spMkLst>
        </pc:spChg>
        <pc:spChg chg="mod ord">
          <ac:chgData name="inmaculada herbosa" userId="33437937cc968375" providerId="LiveId" clId="{2FBAA3E6-BE82-4979-8FB5-30E56F6E5D6E}" dt="2022-11-20T21:22:44.193" v="383" actId="20577"/>
          <ac:spMkLst>
            <pc:docMk/>
            <pc:sldMk cId="1317836158" sldId="282"/>
            <ac:spMk id="3" creationId="{D3062D7E-7B4B-1178-1D61-00B682319311}"/>
          </ac:spMkLst>
        </pc:spChg>
      </pc:sldChg>
      <pc:sldChg chg="modSp add mod modClrScheme chgLayout">
        <pc:chgData name="inmaculada herbosa" userId="33437937cc968375" providerId="LiveId" clId="{2FBAA3E6-BE82-4979-8FB5-30E56F6E5D6E}" dt="2022-11-20T20:56:26.146" v="109" actId="1076"/>
        <pc:sldMkLst>
          <pc:docMk/>
          <pc:sldMk cId="1939470364" sldId="283"/>
        </pc:sldMkLst>
        <pc:spChg chg="mod ord">
          <ac:chgData name="inmaculada herbosa" userId="33437937cc968375" providerId="LiveId" clId="{2FBAA3E6-BE82-4979-8FB5-30E56F6E5D6E}" dt="2022-11-20T20:56:26.146" v="109" actId="1076"/>
          <ac:spMkLst>
            <pc:docMk/>
            <pc:sldMk cId="1939470364" sldId="283"/>
            <ac:spMk id="2" creationId="{72EA7279-A556-A9AC-6B30-07A910B92EF2}"/>
          </ac:spMkLst>
        </pc:spChg>
        <pc:spChg chg="mod ord">
          <ac:chgData name="inmaculada herbosa" userId="33437937cc968375" providerId="LiveId" clId="{2FBAA3E6-BE82-4979-8FB5-30E56F6E5D6E}" dt="2022-11-20T20:56:22.057" v="108" actId="1076"/>
          <ac:spMkLst>
            <pc:docMk/>
            <pc:sldMk cId="1939470364" sldId="283"/>
            <ac:spMk id="3" creationId="{8ED3D456-F624-2282-32D5-D5C5403F406C}"/>
          </ac:spMkLst>
        </pc:spChg>
      </pc:sldChg>
      <pc:sldChg chg="modSp add mod modClrScheme chgLayout">
        <pc:chgData name="inmaculada herbosa" userId="33437937cc968375" providerId="LiveId" clId="{2FBAA3E6-BE82-4979-8FB5-30E56F6E5D6E}" dt="2022-11-20T20:56:58.961" v="116" actId="1076"/>
        <pc:sldMkLst>
          <pc:docMk/>
          <pc:sldMk cId="894065778" sldId="284"/>
        </pc:sldMkLst>
        <pc:spChg chg="mod ord">
          <ac:chgData name="inmaculada herbosa" userId="33437937cc968375" providerId="LiveId" clId="{2FBAA3E6-BE82-4979-8FB5-30E56F6E5D6E}" dt="2022-11-20T20:56:58.961" v="116" actId="1076"/>
          <ac:spMkLst>
            <pc:docMk/>
            <pc:sldMk cId="894065778" sldId="284"/>
            <ac:spMk id="2" creationId="{A8615565-3347-01EE-E7CD-359AD9E13B3E}"/>
          </ac:spMkLst>
        </pc:spChg>
        <pc:spChg chg="mod ord">
          <ac:chgData name="inmaculada herbosa" userId="33437937cc968375" providerId="LiveId" clId="{2FBAA3E6-BE82-4979-8FB5-30E56F6E5D6E}" dt="2022-11-20T20:56:52.275" v="115" actId="14100"/>
          <ac:spMkLst>
            <pc:docMk/>
            <pc:sldMk cId="894065778" sldId="284"/>
            <ac:spMk id="3" creationId="{615ECEDC-D0F6-4E3A-AEE0-A3FA20409D9A}"/>
          </ac:spMkLst>
        </pc:spChg>
      </pc:sldChg>
      <pc:sldChg chg="new del">
        <pc:chgData name="inmaculada herbosa" userId="33437937cc968375" providerId="LiveId" clId="{2FBAA3E6-BE82-4979-8FB5-30E56F6E5D6E}" dt="2022-11-20T21:10:20.765" v="131" actId="2696"/>
        <pc:sldMkLst>
          <pc:docMk/>
          <pc:sldMk cId="1147985269" sldId="28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20/11/2022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20/11/2022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20/11/2022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20/11/2022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20/11/2022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20/11/2022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20/11/2022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20/11/2022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20/11/2022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20/11/2022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20/11/2022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332560" y="1425751"/>
            <a:ext cx="4648200" cy="1102519"/>
          </a:xfrm>
        </p:spPr>
        <p:txBody>
          <a:bodyPr>
            <a:normAutofit fontScale="90000"/>
          </a:bodyPr>
          <a:lstStyle/>
          <a:p>
            <a:r>
              <a:rPr lang="es-ES" sz="2800" b="1" dirty="0">
                <a:solidFill>
                  <a:srgbClr val="232A58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 indemnización </a:t>
            </a:r>
            <a:r>
              <a:rPr lang="es-ES" sz="2800" b="1">
                <a:solidFill>
                  <a:srgbClr val="232A58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por clientela </a:t>
            </a:r>
            <a:r>
              <a:rPr lang="es-ES" sz="2800" b="1" dirty="0">
                <a:solidFill>
                  <a:srgbClr val="232A58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en los contratos de distribución</a:t>
            </a:r>
            <a:endParaRPr lang="es-ES_tradnl" sz="2800" b="1" dirty="0">
              <a:solidFill>
                <a:srgbClr val="232A58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00600" y="2520802"/>
            <a:ext cx="3733800" cy="1563115"/>
          </a:xfrm>
        </p:spPr>
        <p:txBody>
          <a:bodyPr>
            <a:noAutofit/>
          </a:bodyPr>
          <a:lstStyle/>
          <a:p>
            <a:r>
              <a:rPr lang="es-ES_tradnl" sz="1800" b="1" dirty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Inmaculada Herbosa Martínez</a:t>
            </a:r>
          </a:p>
          <a:p>
            <a:r>
              <a:rPr lang="es-ES_tradnl" sz="1800" b="1" i="1" dirty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Profesora Titular Derecho Civil </a:t>
            </a:r>
          </a:p>
          <a:p>
            <a:r>
              <a:rPr lang="es-ES_tradnl" sz="1800" b="1" i="1" dirty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Universidad de Deusto</a:t>
            </a:r>
          </a:p>
          <a:p>
            <a:r>
              <a:rPr lang="es-ES_tradnl" sz="1800" b="1" dirty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22-11-2022</a:t>
            </a:r>
          </a:p>
        </p:txBody>
      </p:sp>
    </p:spTree>
    <p:extLst>
      <p:ext uri="{BB962C8B-B14F-4D97-AF65-F5344CB8AC3E}">
        <p14:creationId xmlns:p14="http://schemas.microsoft.com/office/powerpoint/2010/main" val="2930197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470C16-97B0-0881-04CE-6386F35B7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32656" y="706388"/>
            <a:ext cx="10009112" cy="857250"/>
          </a:xfrm>
        </p:spPr>
        <p:txBody>
          <a:bodyPr/>
          <a:lstStyle/>
          <a:p>
            <a:pPr algn="ctr"/>
            <a:r>
              <a:rPr lang="en-GB" dirty="0"/>
              <a:t>              La analogia con </a:t>
            </a:r>
            <a:r>
              <a:rPr lang="en-GB" dirty="0" err="1"/>
              <a:t>el</a:t>
            </a:r>
            <a:r>
              <a:rPr lang="en-GB" dirty="0"/>
              <a:t> </a:t>
            </a:r>
            <a:r>
              <a:rPr lang="en-GB" dirty="0" err="1"/>
              <a:t>artículo</a:t>
            </a:r>
            <a:r>
              <a:rPr lang="en-GB" dirty="0"/>
              <a:t> 28 LCA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F93BEB-4D2F-0478-0473-2EDA4580FB8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563638"/>
            <a:ext cx="9108504" cy="3775075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indent="337185" algn="just">
              <a:lnSpc>
                <a:spcPct val="107000"/>
              </a:lnSpc>
              <a:spcAft>
                <a:spcPts val="600"/>
              </a:spcAft>
            </a:pPr>
            <a:r>
              <a:rPr lang="es-ES" sz="135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Argumentos esgrimidos en contra de la aplicación analógica con el artículo 28 LCA: </a:t>
            </a:r>
            <a:endParaRPr lang="es-ES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600"/>
              </a:spcAft>
              <a:buNone/>
            </a:pP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1º </a:t>
            </a:r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 innecesario  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acudir a este recurso por entenderse que  “ la falta de pacto constituye </a:t>
            </a:r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 silencio relevante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(PAZ-ARES): se </a:t>
            </a:r>
            <a:r>
              <a:rPr lang="es-ES" sz="135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sobreentiende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 la clientela generada durante el contrato </a:t>
            </a:r>
            <a:r>
              <a:rPr lang="es-ES" sz="135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la queda el empresario </a:t>
            </a:r>
          </a:p>
          <a:p>
            <a:pPr marL="0" indent="0" algn="just">
              <a:lnSpc>
                <a:spcPct val="107000"/>
              </a:lnSpc>
              <a:spcAft>
                <a:spcPts val="600"/>
              </a:spcAft>
              <a:buNone/>
            </a:pP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2º En cualquier caso, </a:t>
            </a:r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concurre identidad de razón 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 la analogía, debido </a:t>
            </a:r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diverso modo de remuneración 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 agente y del concesionario</a:t>
            </a:r>
          </a:p>
          <a:p>
            <a:pPr marL="257175" indent="-257175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S" sz="135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indemnización imperativa del agente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 funda en: 1º la necesidad de </a:t>
            </a:r>
            <a:r>
              <a:rPr lang="es-ES" sz="135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protección del agente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la estructura diferida de </a:t>
            </a:r>
            <a:r>
              <a:rPr lang="es-ES" sz="135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 retribución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(con la indemnización se compensan las comisiones que resultan de órdenes posteriores).</a:t>
            </a:r>
            <a:endParaRPr lang="es-ES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distribuidor</a:t>
            </a:r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35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percibe íntegramente su remuneración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el margen de reventa durante la vida del contrato </a:t>
            </a:r>
            <a:r>
              <a:rPr lang="es-ES" sz="13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conforme a lo pactado</a:t>
            </a:r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07000"/>
              </a:lnSpc>
              <a:spcAft>
                <a:spcPts val="600"/>
              </a:spcAft>
              <a:buNone/>
            </a:pPr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contra de este 2º argumento,  la STS  22 de junio de 2007 había razonado lo siguiente: </a:t>
            </a:r>
            <a:endParaRPr lang="es-ES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</a:rPr>
              <a:t>“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</a:rPr>
              <a:t>desde un punto de </a:t>
            </a:r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</a:rPr>
              <a:t>vista económico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</a:rPr>
              <a:t>, el sistema operativo de un concesionario </a:t>
            </a:r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</a:rPr>
              <a:t>no difiere esencialmente,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</a:rPr>
              <a:t> en este punto. El margen entre el precio de compra y de reventa retribuye la concreta operación, pero </a:t>
            </a:r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</a:rPr>
              <a:t>el concesionario busca también , 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</a:rPr>
              <a:t>como  antes se había puesto de relieve, l</a:t>
            </a:r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</a:rPr>
              <a:t>a promoción de relaciones mercantiles estables o duraderas.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</a:rPr>
              <a:t>No hay razón de fondo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</a:rPr>
              <a:t> que permita sostener que en el caso del concesionario </a:t>
            </a:r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</a:rPr>
              <a:t>el margen le ofrece una remuneración total 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</a:rPr>
              <a:t>que no ofrece la comisión ordinaria” .</a:t>
            </a:r>
          </a:p>
          <a:p>
            <a:pPr marL="0" indent="0">
              <a:buNone/>
            </a:pP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</a:rPr>
              <a:t>3º  Según algunos autores, </a:t>
            </a:r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</a:rPr>
              <a:t>el carácter imperativo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</a:rPr>
              <a:t> de la norma impide su aplicación por analogía</a:t>
            </a:r>
          </a:p>
          <a:p>
            <a:endParaRPr lang="es-ES" sz="135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s-ES" sz="135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es-ES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600"/>
              </a:spcAft>
              <a:buNone/>
            </a:pPr>
            <a:endParaRPr lang="es-ES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600"/>
              </a:spcAft>
              <a:buNone/>
            </a:pPr>
            <a:endParaRPr lang="es-ES" sz="135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7500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47D92-9368-0226-0909-876FBDA08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92175"/>
            <a:ext cx="8229600" cy="857250"/>
          </a:xfrm>
        </p:spPr>
        <p:txBody>
          <a:bodyPr/>
          <a:lstStyle/>
          <a:p>
            <a:pPr algn="ctr"/>
            <a:r>
              <a:rPr lang="en-GB" dirty="0"/>
              <a:t>La analogia con </a:t>
            </a:r>
            <a:r>
              <a:rPr lang="en-GB" dirty="0" err="1"/>
              <a:t>el</a:t>
            </a:r>
            <a:r>
              <a:rPr lang="en-GB" dirty="0"/>
              <a:t> </a:t>
            </a:r>
            <a:r>
              <a:rPr lang="en-GB" dirty="0" err="1"/>
              <a:t>artículo</a:t>
            </a:r>
            <a:r>
              <a:rPr lang="en-GB" dirty="0"/>
              <a:t> 28 LCA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477C16-DABC-ECF6-AA69-5E4D30C6232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-18256" y="1749425"/>
            <a:ext cx="8229600" cy="3394075"/>
          </a:xfrm>
          <a:prstGeom prst="rect">
            <a:avLst/>
          </a:prstGeom>
        </p:spPr>
        <p:txBody>
          <a:bodyPr/>
          <a:lstStyle/>
          <a:p>
            <a:r>
              <a:rPr lang="en-GB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mi </a:t>
            </a:r>
            <a:r>
              <a:rPr lang="en-GB" sz="13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juicio</a:t>
            </a:r>
            <a:r>
              <a:rPr lang="en-GB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35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analogia</a:t>
            </a:r>
            <a:r>
              <a:rPr lang="en-GB" sz="135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35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GB" sz="135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puede</a:t>
            </a:r>
            <a:r>
              <a:rPr lang="en-GB" sz="135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35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rechazarse</a:t>
            </a:r>
            <a:r>
              <a:rPr lang="en-GB" sz="135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35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GB" sz="135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35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abstracto</a:t>
            </a:r>
            <a:r>
              <a:rPr lang="en-GB" sz="135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atendiendo</a:t>
            </a:r>
            <a:r>
              <a:rPr lang="en-GB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la </a:t>
            </a:r>
            <a:r>
              <a:rPr lang="en-GB" sz="135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diferente</a:t>
            </a:r>
            <a:r>
              <a:rPr lang="en-GB" sz="135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forma de </a:t>
            </a:r>
            <a:r>
              <a:rPr lang="en-GB" sz="135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remuneración</a:t>
            </a:r>
            <a:r>
              <a:rPr lang="en-GB" sz="135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aunque</a:t>
            </a:r>
            <a:r>
              <a:rPr lang="en-GB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esta</a:t>
            </a:r>
            <a:r>
              <a:rPr lang="en-GB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3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impide</a:t>
            </a:r>
            <a:r>
              <a:rPr lang="en-GB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3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GB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3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aplicación</a:t>
            </a:r>
            <a:r>
              <a:rPr lang="en-GB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3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GB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3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casos</a:t>
            </a:r>
            <a:r>
              <a:rPr lang="en-GB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3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concretos</a:t>
            </a:r>
            <a:r>
              <a:rPr lang="en-GB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cuando</a:t>
            </a:r>
            <a:r>
              <a:rPr lang="en-GB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35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GB" sz="135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haya</a:t>
            </a:r>
            <a:r>
              <a:rPr lang="en-GB" sz="135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3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pactado</a:t>
            </a:r>
            <a:r>
              <a:rPr lang="en-GB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GB" sz="13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pérdida</a:t>
            </a:r>
            <a:r>
              <a:rPr lang="en-GB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GB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clientela</a:t>
            </a:r>
            <a:r>
              <a:rPr lang="en-GB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GB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GB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distribuidor</a:t>
            </a:r>
            <a:r>
              <a:rPr lang="en-GB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35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haya</a:t>
            </a:r>
            <a:r>
              <a:rPr lang="en-GB" sz="135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35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consentido</a:t>
            </a:r>
            <a:r>
              <a:rPr lang="en-GB" sz="135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35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esta</a:t>
            </a:r>
            <a:r>
              <a:rPr lang="en-GB" sz="135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GB" sz="13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3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Argumentos</a:t>
            </a:r>
            <a:r>
              <a:rPr lang="en-GB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lnSpc>
                <a:spcPct val="107000"/>
              </a:lnSpc>
              <a:spcAft>
                <a:spcPts val="600"/>
              </a:spcAft>
              <a:buNone/>
            </a:pPr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No hay base para entender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 la pérdida de la clientela por el distribuidor  </a:t>
            </a:r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sea una consecuencia natural 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 contrato de distribución</a:t>
            </a:r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aunque el contrato de concesión </a:t>
            </a:r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puede generar en abstracto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una clientela para el empresario,  </a:t>
            </a:r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legitima </a:t>
            </a:r>
            <a:r>
              <a:rPr lang="es-ES" sz="135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 se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que el </a:t>
            </a:r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empresario se aproveche de “la cartera de clientes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 </a:t>
            </a:r>
          </a:p>
          <a:p>
            <a:pPr marL="0" indent="0" algn="just">
              <a:lnSpc>
                <a:spcPct val="107000"/>
              </a:lnSpc>
              <a:spcAft>
                <a:spcPts val="600"/>
              </a:spcAft>
              <a:buNone/>
            </a:pPr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Distinción 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entre </a:t>
            </a:r>
            <a:r>
              <a:rPr lang="es-ES" sz="135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clientela anónima (y fluctuante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y </a:t>
            </a:r>
            <a:r>
              <a:rPr lang="es-ES" sz="135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clientela fija 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la jurisprudencia y doctrina 	alemana.   No obstante, la </a:t>
            </a:r>
            <a:r>
              <a:rPr lang="es-ES" sz="135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STS de 18 de marzo de 2004 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parece </a:t>
            </a:r>
            <a:r>
              <a:rPr lang="es-ES" sz="135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confundir ambos 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aspectos cuando dice: </a:t>
            </a:r>
            <a:r>
              <a:rPr lang="es-ES" sz="135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35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“la captación de clientes durante la vigencia del contrato no es sino una de las prestaciones propias, en realidad la más característica, del concesionario…”. </a:t>
            </a:r>
            <a:endParaRPr lang="es-ES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1453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592FF6-77F4-2B37-F6C5-B3D44648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8396"/>
            <a:ext cx="8229600" cy="857250"/>
          </a:xfrm>
        </p:spPr>
        <p:txBody>
          <a:bodyPr/>
          <a:lstStyle/>
          <a:p>
            <a:pPr algn="ctr"/>
            <a:r>
              <a:rPr lang="en-GB" dirty="0"/>
              <a:t>La analogia con </a:t>
            </a:r>
            <a:r>
              <a:rPr lang="en-GB" dirty="0" err="1"/>
              <a:t>el</a:t>
            </a:r>
            <a:r>
              <a:rPr lang="en-GB" dirty="0"/>
              <a:t> </a:t>
            </a:r>
            <a:r>
              <a:rPr lang="en-GB" dirty="0" err="1"/>
              <a:t>artículo</a:t>
            </a:r>
            <a:r>
              <a:rPr lang="en-GB" dirty="0"/>
              <a:t> 28 LCA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F0F893-E9B9-DB12-6A0F-2EDD6FA261A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-27699" y="1635646"/>
            <a:ext cx="7886700" cy="37211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600"/>
              </a:spcAft>
              <a:buNone/>
            </a:pPr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argumento de que el distribuidor </a:t>
            </a:r>
            <a:r>
              <a:rPr lang="es-ES" sz="135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recibe su remuneración “conforme a lo pactado</a:t>
            </a:r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presupone que, por defecto, el </a:t>
            </a:r>
            <a:r>
              <a:rPr lang="es-ES" sz="135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cliente es del empresario: 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el distribuidor siempre habrá </a:t>
            </a:r>
            <a:r>
              <a:rPr lang="es-ES" sz="135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tenido en cuenta 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 extremo </a:t>
            </a:r>
            <a:r>
              <a:rPr lang="es-ES" sz="135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 pactar su remuneración 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demás condiciones del contrato. 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Pero </a:t>
            </a:r>
            <a:r>
              <a:rPr lang="es-ES" sz="135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 la pérdida de clientes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favor del empresario </a:t>
            </a:r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debe </a:t>
            </a:r>
            <a:r>
              <a:rPr lang="es-ES" sz="13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 consentida 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 el distribuidor, sólo  cuando esto suceda, el distribuidor </a:t>
            </a:r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percibirá su íntegra remuneración 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conforme a lo pactado. </a:t>
            </a:r>
          </a:p>
          <a:p>
            <a:pPr marL="0" indent="0" algn="just">
              <a:lnSpc>
                <a:spcPct val="107000"/>
              </a:lnSpc>
              <a:spcAft>
                <a:spcPts val="600"/>
              </a:spcAft>
              <a:buNone/>
            </a:pP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s-ES" sz="135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Interpretación flexible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no sólo en caso de obligación de </a:t>
            </a:r>
            <a:r>
              <a:rPr lang="es-ES" sz="135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cesión o traspaso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clientela sino también  	de </a:t>
            </a:r>
            <a:r>
              <a:rPr lang="es-ES" sz="135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cumplir con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ciertos deberes contractuales (envío de informes, copia de ficheros, </a:t>
            </a:r>
            <a:r>
              <a:rPr lang="es-ES" sz="13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 </a:t>
            </a:r>
            <a:r>
              <a:rPr lang="es-ES" sz="135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incluso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	cuando lo co</a:t>
            </a:r>
            <a:r>
              <a:rPr lang="es-ES" sz="135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nsienta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no estando obligado, </a:t>
            </a:r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posteriori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</a:rPr>
              <a:t> Por tanto, si el distribuidor </a:t>
            </a:r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</a:rPr>
              <a:t>no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</a:rPr>
              <a:t>ha consentido 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</a:rPr>
              <a:t>este extremo y el empresario </a:t>
            </a:r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</a:rPr>
              <a:t>tiene acceso 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</a:rPr>
              <a:t>a la cartera de clientes, se dará un </a:t>
            </a:r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</a:rPr>
              <a:t>aprovechamiento injustificado 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</a:rPr>
              <a:t>de la clientela al extinguirse el contrato que no podrá quedar remunerado conforme a lo convenido. </a:t>
            </a:r>
            <a:r>
              <a:rPr lang="es-ES" sz="135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Aplicación analógica de la indemnización </a:t>
            </a:r>
            <a:r>
              <a:rPr lang="es-ES" sz="1350" u="sng" dirty="0">
                <a:latin typeface="Times New Roman" panose="02020603050405020304" pitchFamily="18" charset="0"/>
                <a:ea typeface="Calibri" panose="020F0502020204030204" pitchFamily="34" charset="0"/>
              </a:rPr>
              <a:t>por clientela 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</a:rPr>
              <a:t>ex art. 28 LCA. </a:t>
            </a:r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</a:rPr>
              <a:t>Criterio más restrictivo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</a:rPr>
              <a:t> del que viene aplicando la Sala 1ª. </a:t>
            </a:r>
          </a:p>
          <a:p>
            <a:pPr marL="0" indent="0" algn="just">
              <a:lnSpc>
                <a:spcPct val="107000"/>
              </a:lnSpc>
              <a:spcAft>
                <a:spcPts val="600"/>
              </a:spcAft>
              <a:buNone/>
            </a:pPr>
            <a:endParaRPr lang="es-ES" sz="135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600"/>
              </a:spcAft>
              <a:buNone/>
            </a:pPr>
            <a:endParaRPr lang="es-ES" sz="135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9491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EEE40A-43BD-C7FF-51B4-F481C5B2C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5566"/>
            <a:ext cx="8229600" cy="857250"/>
          </a:xfrm>
        </p:spPr>
        <p:txBody>
          <a:bodyPr/>
          <a:lstStyle/>
          <a:p>
            <a:pPr algn="ctr"/>
            <a:r>
              <a:rPr lang="es-ES" dirty="0"/>
              <a:t>La </a:t>
            </a:r>
            <a:r>
              <a:rPr lang="es-ES" dirty="0" err="1"/>
              <a:t>analogia</a:t>
            </a:r>
            <a:r>
              <a:rPr lang="es-ES" dirty="0"/>
              <a:t> con el artículo 28 LCA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84C8CF-43C1-02A6-1317-28DEFA79450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5496" y="1995687"/>
            <a:ext cx="8856984" cy="23762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65735" indent="0" algn="just">
              <a:lnSpc>
                <a:spcPct val="107000"/>
              </a:lnSpc>
              <a:spcAft>
                <a:spcPts val="600"/>
              </a:spcAft>
              <a:buNone/>
            </a:pP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contra del razonamiento expuesto, la  STS </a:t>
            </a:r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163/2016, de 16 de marzo, 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introduce </a:t>
            </a:r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una matización importante: 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s-ES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74370" algn="just">
              <a:lnSpc>
                <a:spcPct val="107000"/>
              </a:lnSpc>
            </a:pP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“En realidad, lo que puede justificar la compensación </a:t>
            </a:r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es la discutida semejanza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entre el contrato de agencia y el de distribución, cuyas diferencias han sido expuestas por la Sala en otras ocasiones…, </a:t>
            </a:r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sino que el propio contrato obligue a considerar “como activo común”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clientela 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creada o acrecentada gracias al esfuerzo del distribuidor </a:t>
            </a:r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no exista previsión sobre su liquidación”. </a:t>
            </a:r>
            <a:endParaRPr lang="es-ES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5763" indent="-214313" algn="just">
              <a:lnSpc>
                <a:spcPct val="107000"/>
              </a:lnSpc>
              <a:spcAft>
                <a:spcPts val="600"/>
              </a:spcAft>
              <a:buFontTx/>
              <a:buChar char="-"/>
            </a:pP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Esta sentencia </a:t>
            </a:r>
            <a:r>
              <a:rPr lang="es-ES" sz="13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yerra al exigir que la consideración como “activo común” de la clientela resulte del propio contrato,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pues entonces habrá que entender que el </a:t>
            </a:r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distribuidor habrá tenido en cuenta este extremo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 fijar su remuneración y </a:t>
            </a:r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debería proceder  indemnización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por la pérdida de clientela.</a:t>
            </a:r>
            <a:endParaRPr lang="es-ES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574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CCAB6E-FFD2-C05E-7318-0ADE8BE86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131590"/>
            <a:ext cx="8229600" cy="857250"/>
          </a:xfrm>
        </p:spPr>
        <p:txBody>
          <a:bodyPr/>
          <a:lstStyle/>
          <a:p>
            <a:pPr algn="ctr"/>
            <a:r>
              <a:rPr lang="en-GB" dirty="0"/>
              <a:t>La analogia con </a:t>
            </a:r>
            <a:r>
              <a:rPr lang="en-GB" dirty="0" err="1"/>
              <a:t>el</a:t>
            </a:r>
            <a:r>
              <a:rPr lang="en-GB" dirty="0"/>
              <a:t> </a:t>
            </a:r>
            <a:r>
              <a:rPr lang="en-GB" dirty="0" err="1"/>
              <a:t>artículo</a:t>
            </a:r>
            <a:r>
              <a:rPr lang="en-GB" dirty="0"/>
              <a:t> 28 LCA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F693E2-B624-E03B-D96D-433DFB069EF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280" y="2283718"/>
            <a:ext cx="8229600" cy="3394075"/>
          </a:xfrm>
          <a:prstGeom prst="rect">
            <a:avLst/>
          </a:prstGeo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600"/>
              </a:spcAft>
              <a:buNone/>
            </a:pP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El carácter imperativo de la norma </a:t>
            </a:r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impide su aplicación por analogía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s-ES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-¿</a:t>
            </a:r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 qué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está necesitado de imperativa protección el agente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?:  por  su </a:t>
            </a:r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posición estructura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 en el contrato de agencia: una menor capacidad económica y la inexistencia de recursos propios en el proceso de distribución  (PAZ-ARES). </a:t>
            </a:r>
            <a:endParaRPr lang="es-ES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</a:rPr>
              <a:t>Las diferencias que existen con el distribuidor </a:t>
            </a:r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</a:rPr>
              <a:t>justificaría la inaplicación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</a:rPr>
              <a:t>de su imperatividad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</a:rPr>
              <a:t> al contrato de distribución</a:t>
            </a:r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</a:rPr>
              <a:t> pero no la imposibilidad de aplicar la compensación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</a:rPr>
              <a:t> por vía de analogía si se da la identidad de razón explicada.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8585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FC190B-4B6C-79A3-5166-DA777C0B4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857250"/>
          </a:xfrm>
        </p:spPr>
        <p:txBody>
          <a:bodyPr/>
          <a:lstStyle/>
          <a:p>
            <a:pPr algn="ctr"/>
            <a:r>
              <a:rPr lang="en-GB" dirty="0" err="1"/>
              <a:t>Aplicación</a:t>
            </a:r>
            <a:r>
              <a:rPr lang="en-GB" dirty="0"/>
              <a:t> del </a:t>
            </a:r>
            <a:r>
              <a:rPr lang="en-GB" dirty="0" err="1"/>
              <a:t>artículo</a:t>
            </a:r>
            <a:r>
              <a:rPr lang="en-GB" dirty="0"/>
              <a:t> 1258 CC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B09169-058E-8C0A-7F7A-B3275323DB1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749425"/>
            <a:ext cx="8229600" cy="339407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Según el TS:  dicho precepto permite </a:t>
            </a:r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corregir el desequilibrio de las prestaciones 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producido en el momento de extinción y consiguiente liquidación de la relación. Esta liquidación se realizaría </a:t>
            </a:r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causa en el propio contrato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y no obedece a circunstancias extraordinarias, sino </a:t>
            </a:r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su ejecución: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37185" indent="34290" algn="just">
              <a:lnSpc>
                <a:spcPct val="107000"/>
              </a:lnSpc>
              <a:spcAft>
                <a:spcPts val="600"/>
              </a:spcAft>
            </a:pPr>
            <a:r>
              <a:rPr lang="es-ES" sz="13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“habiéndose generado “un activo común” 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 el distribuidor </a:t>
            </a:r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beneficio de ambos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durante la vida del contrato, como consecuencia de la extinción del contrato se </a:t>
            </a:r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beneficia el empresario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al ser el único que halla en situación de seguir disfrutando de la clientela”. </a:t>
            </a:r>
            <a:endParaRPr lang="es-ES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mi juicio, la crítica</a:t>
            </a:r>
            <a:r>
              <a:rPr lang="es-ES" sz="13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sobre su inaplicación </a:t>
            </a:r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está justificada: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la buena fe objetiva -no sólo se refiere al </a:t>
            </a:r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comportamiento leal u honesto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exigible para la plena efectividad del contrato, ni lejanamente  </a:t>
            </a:r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la equidad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- sino también se utiliza como </a:t>
            </a:r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 instrumento para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corregir el desequilibrio en el </a:t>
            </a:r>
            <a:r>
              <a:rPr lang="es-ES" sz="135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sinalagma</a:t>
            </a:r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las prestaciones del contrato, que es lo que constituye la base del razonamiento del TS. 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mi juicio, sería un </a:t>
            </a:r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argumento de refuerzo,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 también subyace al artículo 28 LCA: </a:t>
            </a:r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necesidad de mantener el </a:t>
            </a:r>
            <a:r>
              <a:rPr lang="es-ES" sz="135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sinalagma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 el momento de extinción de la obligación. </a:t>
            </a:r>
            <a:endParaRPr lang="es-ES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es-ES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5213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F37CB2-5EFF-0D3C-166D-275118989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791" y="778396"/>
            <a:ext cx="8229600" cy="857250"/>
          </a:xfrm>
        </p:spPr>
        <p:txBody>
          <a:bodyPr/>
          <a:lstStyle/>
          <a:p>
            <a:pPr algn="ctr"/>
            <a:r>
              <a:rPr lang="en-GB" dirty="0" err="1"/>
              <a:t>Conclusión</a:t>
            </a:r>
            <a:r>
              <a:rPr lang="en-GB" dirty="0"/>
              <a:t>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8A75A5-9078-9E60-99F5-94ACB737488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635646"/>
            <a:ext cx="8210550" cy="4124325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buAutoNum type="arabicPeriod"/>
            </a:pPr>
            <a:r>
              <a:rPr lang="es-E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pérdida de la clientela </a:t>
            </a:r>
            <a:r>
              <a:rPr lang="es-ES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es</a:t>
            </a:r>
            <a:r>
              <a:rPr lang="es-ES" sz="1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per se </a:t>
            </a:r>
            <a:r>
              <a:rPr lang="es-ES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 elemento </a:t>
            </a:r>
            <a:r>
              <a:rPr lang="es-ES" sz="12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natural </a:t>
            </a:r>
            <a:r>
              <a:rPr lang="es-ES" sz="1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 contrato. </a:t>
            </a:r>
            <a:r>
              <a:rPr lang="es-E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buAutoNum type="arabicPeriod"/>
            </a:pPr>
            <a:r>
              <a:rPr lang="es-E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Tratándose de </a:t>
            </a:r>
            <a:r>
              <a:rPr lang="es-ES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contrato atípico</a:t>
            </a:r>
            <a:r>
              <a:rPr lang="es-E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deberá acudirse si fuera posible, al </a:t>
            </a:r>
            <a:r>
              <a:rPr lang="es-ES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tipo contractual</a:t>
            </a:r>
            <a:r>
              <a:rPr lang="es-E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más próximo </a:t>
            </a:r>
            <a:r>
              <a:rPr lang="es-ES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 analogía</a:t>
            </a:r>
            <a:r>
              <a:rPr lang="es-E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(la agencia). </a:t>
            </a:r>
            <a:r>
              <a:rPr lang="es-ES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mi juicio</a:t>
            </a:r>
            <a:r>
              <a:rPr lang="es-E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sólo justificada</a:t>
            </a:r>
            <a:r>
              <a:rPr lang="es-E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si el distribuidor </a:t>
            </a:r>
            <a:r>
              <a:rPr lang="es-ES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haya consentido</a:t>
            </a:r>
            <a:r>
              <a:rPr lang="es-E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pérdida de clientela y, por tanto, la remuneración pactada </a:t>
            </a:r>
            <a:r>
              <a:rPr lang="es-ES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compense</a:t>
            </a:r>
            <a:r>
              <a:rPr lang="es-E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esta, salvo que haya sido </a:t>
            </a:r>
            <a:r>
              <a:rPr lang="es-ES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expresamente excluida.</a:t>
            </a:r>
            <a:endParaRPr lang="es-ES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AutoNum type="arabicPeriod"/>
            </a:pPr>
            <a:r>
              <a:rPr lang="es-E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 mismo </a:t>
            </a:r>
            <a:r>
              <a:rPr lang="es-ES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razonamiento </a:t>
            </a:r>
            <a:r>
              <a:rPr lang="es-E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debería aplicarse en caso de </a:t>
            </a:r>
            <a:r>
              <a:rPr lang="es-ES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incumplimiento del plazo de preaviso para </a:t>
            </a:r>
            <a:r>
              <a:rPr lang="es-E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considerar como lucro cesante </a:t>
            </a:r>
            <a:r>
              <a:rPr lang="es-ES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indemnización por clientela </a:t>
            </a:r>
            <a:r>
              <a:rPr lang="es-E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 </a:t>
            </a:r>
            <a:r>
              <a:rPr lang="es-E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arts</a:t>
            </a:r>
            <a:r>
              <a:rPr lang="es-E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101 y 28 LCA (vid. SSTS de 19 de julio de 2016 y 19 de mayo de 2017). Si no se dan los requisitos para la analogía, sólo daños causados por la insuficiencia del preaviso.</a:t>
            </a:r>
          </a:p>
          <a:p>
            <a:pPr algn="just">
              <a:lnSpc>
                <a:spcPct val="107000"/>
              </a:lnSpc>
              <a:buAutoNum type="arabicPeriod"/>
            </a:pPr>
            <a:endParaRPr lang="es-ES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AutoNum type="arabicPeriod"/>
            </a:pPr>
            <a:r>
              <a:rPr lang="es-E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Cumplidos los requisitos para la indemnización, a </a:t>
            </a:r>
            <a:r>
              <a:rPr lang="es-ES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hora de su graduación</a:t>
            </a:r>
            <a:r>
              <a:rPr lang="es-E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hay que </a:t>
            </a:r>
            <a:r>
              <a:rPr lang="es-ES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examinar si resulta equitativamente procedente </a:t>
            </a:r>
            <a:r>
              <a:rPr lang="es-E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 la existencia de </a:t>
            </a:r>
            <a:r>
              <a:rPr lang="es-ES" sz="1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pactos de exclusiva</a:t>
            </a:r>
            <a:r>
              <a:rPr lang="es-E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de </a:t>
            </a:r>
            <a:r>
              <a:rPr lang="es-ES" sz="1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limitación de competencia </a:t>
            </a:r>
            <a:r>
              <a:rPr lang="es-E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la extinción del contrato. De igual forma, atendiendo </a:t>
            </a:r>
            <a:r>
              <a:rPr lang="es-ES" sz="1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la marca del producto</a:t>
            </a:r>
            <a:r>
              <a:rPr lang="es-E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buAutoNum type="arabicPeriod"/>
            </a:pPr>
            <a:r>
              <a:rPr lang="es-E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Será necesario examinar si, </a:t>
            </a:r>
            <a:r>
              <a:rPr lang="es-ES" sz="12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atendidas las circunstancias</a:t>
            </a:r>
            <a:r>
              <a:rPr lang="es-E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del caso,  </a:t>
            </a:r>
            <a:r>
              <a:rPr lang="es-ES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da la integración</a:t>
            </a:r>
            <a:r>
              <a:rPr lang="es-E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del concesionario </a:t>
            </a:r>
            <a:r>
              <a:rPr lang="es-ES" sz="1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una red comercial que </a:t>
            </a:r>
            <a:r>
              <a:rPr lang="es-ES" sz="12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aproxime significativamente su posición a la del agente </a:t>
            </a:r>
            <a:r>
              <a:rPr lang="es-ES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s-ES" sz="12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incluso, </a:t>
            </a:r>
            <a:r>
              <a:rPr lang="es-ES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 encubre </a:t>
            </a:r>
            <a:r>
              <a:rPr lang="es-ES" sz="12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 verdadero contrato de agencia</a:t>
            </a:r>
            <a:r>
              <a:rPr lang="es-ES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s-E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imperativa (Destaca: posición auxiliar y accesoria del distribuidor en la comercialización,  pacto de exclusiva, integración en una red nacional y beneficio obtenido por el empresario con la clientela</a:t>
            </a:r>
            <a:r>
              <a:rPr lang="es-ES" sz="1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STS 137/2017, de 1 de marzo</a:t>
            </a:r>
            <a:r>
              <a:rPr lang="es-E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Vid., </a:t>
            </a:r>
            <a:r>
              <a:rPr lang="es-ES" sz="1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SAP Barcelona, 9 -03-2021.</a:t>
            </a:r>
            <a:r>
              <a:rPr lang="es-E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600"/>
              </a:spcAft>
              <a:buNone/>
            </a:pP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s-ES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350" dirty="0"/>
          </a:p>
        </p:txBody>
      </p:sp>
    </p:spTree>
    <p:extLst>
      <p:ext uri="{BB962C8B-B14F-4D97-AF65-F5344CB8AC3E}">
        <p14:creationId xmlns:p14="http://schemas.microsoft.com/office/powerpoint/2010/main" val="1630165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C6087D-F461-4CDD-1137-573B59D38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43558"/>
            <a:ext cx="8229600" cy="857250"/>
          </a:xfrm>
        </p:spPr>
        <p:txBody>
          <a:bodyPr/>
          <a:lstStyle/>
          <a:p>
            <a:pPr algn="ctr"/>
            <a:r>
              <a:rPr lang="en-GB" dirty="0" err="1"/>
              <a:t>Requisitos</a:t>
            </a:r>
            <a:r>
              <a:rPr lang="en-GB" dirty="0"/>
              <a:t> para la </a:t>
            </a:r>
            <a:r>
              <a:rPr lang="en-GB" dirty="0" err="1"/>
              <a:t>indemnización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062D7E-7B4B-1178-1D61-00B68231931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51670"/>
            <a:ext cx="8229600" cy="339407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7000"/>
              </a:lnSpc>
              <a:spcAft>
                <a:spcPts val="600"/>
              </a:spcAft>
              <a:buNone/>
            </a:pPr>
            <a:r>
              <a:rPr lang="es-ES" sz="1350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Previo: 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 el empresario </a:t>
            </a:r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haya tenido acceso  a la cartera 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clientes generados por el distribuidor  (a veces inferido del aumento o incremento de clientela). </a:t>
            </a:r>
          </a:p>
          <a:p>
            <a:pPr marL="0" indent="0" algn="just">
              <a:lnSpc>
                <a:spcPct val="107000"/>
              </a:lnSpc>
              <a:spcAft>
                <a:spcPts val="600"/>
              </a:spcAft>
              <a:buNone/>
            </a:pPr>
            <a:r>
              <a:rPr lang="es-ES" sz="13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Según el TS: </a:t>
            </a:r>
          </a:p>
          <a:p>
            <a:pPr marL="257175" indent="-257175" algn="just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</a:rPr>
              <a:t>Captación de clientes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</a:rPr>
              <a:t>: no solo la aportación </a:t>
            </a:r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</a:rPr>
              <a:t>de nuevos clientes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</a:rPr>
              <a:t> (o nuevos productos con los que ya existen,  STJUE de 7 de abril de 2016 (asunto C-315/14)] sino también </a:t>
            </a:r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</a:rPr>
              <a:t>incremento sensible de las operaciones</a:t>
            </a:r>
            <a:endParaRPr lang="es-ES" sz="135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600"/>
              </a:spcAft>
              <a:buNone/>
            </a:pP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</a:rPr>
              <a:t> Se requiere que </a:t>
            </a:r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</a:rPr>
              <a:t>exista relación de causalidad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</a:rPr>
              <a:t> con la actuación del distribuidor, de manera que el empresario puede probar </a:t>
            </a:r>
            <a:r>
              <a:rPr lang="es-ES" sz="1350" u="sng" dirty="0">
                <a:latin typeface="Times New Roman" panose="02020603050405020304" pitchFamily="18" charset="0"/>
                <a:ea typeface="Calibri" panose="020F0502020204030204" pitchFamily="34" charset="0"/>
              </a:rPr>
              <a:t>su ruptura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</a:rPr>
              <a:t>: si se han </a:t>
            </a:r>
            <a:r>
              <a:rPr lang="es-ES" sz="1350" u="sng" dirty="0">
                <a:latin typeface="Times New Roman" panose="02020603050405020304" pitchFamily="18" charset="0"/>
                <a:ea typeface="Calibri" panose="020F0502020204030204" pitchFamily="34" charset="0"/>
              </a:rPr>
              <a:t>ga</a:t>
            </a:r>
            <a:r>
              <a:rPr lang="es-ES" sz="135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nado de manera exclusiva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por la labor de captación del </a:t>
            </a:r>
            <a:r>
              <a:rPr lang="es-ES" sz="135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empresario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por</a:t>
            </a:r>
            <a:r>
              <a:rPr lang="es-ES" sz="135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el nombre de la marca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(aspectos que deberían probarse por el empresario).</a:t>
            </a:r>
          </a:p>
          <a:p>
            <a:pPr marL="0" indent="0" algn="just">
              <a:lnSpc>
                <a:spcPct val="107000"/>
              </a:lnSpc>
              <a:spcAft>
                <a:spcPts val="600"/>
              </a:spcAft>
              <a:buNone/>
            </a:pPr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 Potencial aprovechamiento por el empresario. 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35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Interpretación flexible: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</a:rPr>
              <a:t>STS de 5 de mayo de 2006,</a:t>
            </a:r>
            <a:r>
              <a:rPr lang="es-ES" sz="1350" u="sng" dirty="0">
                <a:latin typeface="Times New Roman" panose="02020603050405020304" pitchFamily="18" charset="0"/>
                <a:ea typeface="Calibri" panose="020F0502020204030204" pitchFamily="34" charset="0"/>
              </a:rPr>
              <a:t> entre otras muchas: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</a:rPr>
              <a:t> que la resolución unilateral “vaya </a:t>
            </a:r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</a:rPr>
              <a:t>seguida del disfrute 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</a:rPr>
              <a:t>por parte del mismo de la clientela aportada por el agente”, o bien, “cuando en contemplación del momento inmediato posterior a la ruptura del vínculo contractual </a:t>
            </a:r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</a:rPr>
              <a:t>es posible un pronóstico razonable acerca del cuál será el futuro comportamiento probable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</a:rPr>
              <a:t> de dicha clientela y existe, por lo tanto, la </a:t>
            </a:r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</a:rPr>
              <a:t>susceptibilidad de que el empresario continúe disfrutando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</a:rPr>
              <a:t> y favoreciéndose de ella</a:t>
            </a:r>
            <a:endParaRPr lang="es-ES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600"/>
              </a:spcAft>
              <a:buNone/>
            </a:pPr>
            <a:endParaRPr lang="es-ES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600"/>
              </a:spcAft>
              <a:buNone/>
            </a:pPr>
            <a:endParaRPr lang="es-ES" sz="135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7836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EA7279-A556-A9AC-6B30-07A910B92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5566"/>
            <a:ext cx="8229600" cy="857250"/>
          </a:xfrm>
        </p:spPr>
        <p:txBody>
          <a:bodyPr/>
          <a:lstStyle/>
          <a:p>
            <a:pPr algn="ctr"/>
            <a:r>
              <a:rPr lang="en-GB" dirty="0" err="1"/>
              <a:t>Cuantía</a:t>
            </a:r>
            <a:r>
              <a:rPr lang="en-GB" dirty="0"/>
              <a:t> de la </a:t>
            </a:r>
            <a:r>
              <a:rPr lang="en-GB" dirty="0" err="1"/>
              <a:t>indemnización</a:t>
            </a:r>
            <a:r>
              <a:rPr lang="en-GB" dirty="0"/>
              <a:t>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D3D456-F624-2282-32D5-D5C5403F406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2139702"/>
            <a:ext cx="8229600" cy="3394075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Según el TS,  la fijación de la indemnización constituye una </a:t>
            </a:r>
            <a:r>
              <a:rPr lang="es-ES" sz="135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laguna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 deberá resolverse </a:t>
            </a:r>
            <a:r>
              <a:rPr lang="es-ES" sz="135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integrando la voluntad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las partes. 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 el caso de que </a:t>
            </a:r>
            <a:r>
              <a:rPr lang="es-ES" sz="135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exista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aplicación </a:t>
            </a:r>
            <a:r>
              <a:rPr lang="es-ES" sz="135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art. 28 LCA por analogía con el contrato de agencia,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constituida “por </a:t>
            </a:r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diferenci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del precio de compra y el precio de reventa que retribuye la concreta operación” (</a:t>
            </a:r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STS 39/2010, de 22 de febrero, que reitera la STS 404/2015, de 9 de julio).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Reitera la necesidad de acudir a la analogía con dicho precepto, la </a:t>
            </a:r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STS 19 de diciembre de 2018. 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Posteriormente se añade que: </a:t>
            </a:r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dicho valor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deberá calcularse </a:t>
            </a:r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sobre los beneficios netos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obtenidos por el distribuidor </a:t>
            </a:r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una vez </a:t>
            </a:r>
            <a:r>
              <a:rPr lang="es-ES" sz="135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desccontados</a:t>
            </a:r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los gastos y los  impuestos,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no sobre el margen comercial (diferencia entre el precio de adquisición y el precio de venta al público</a:t>
            </a:r>
            <a:r>
              <a:rPr lang="es-ES" sz="13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STS 30 de mayo de 2016,  1 marzo y 19 mayo 2017 y ATS 20 noviembre 2019. </a:t>
            </a:r>
            <a:endParaRPr lang="es-ES" sz="135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9470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615565-3347-01EE-E7CD-359AD9E13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040" y="843558"/>
            <a:ext cx="8229600" cy="857250"/>
          </a:xfrm>
        </p:spPr>
        <p:txBody>
          <a:bodyPr/>
          <a:lstStyle/>
          <a:p>
            <a:pPr algn="ctr"/>
            <a:r>
              <a:rPr lang="en-GB" dirty="0" err="1"/>
              <a:t>Nuevas</a:t>
            </a:r>
            <a:r>
              <a:rPr lang="en-GB" dirty="0"/>
              <a:t> </a:t>
            </a:r>
            <a:r>
              <a:rPr lang="en-GB" dirty="0" err="1"/>
              <a:t>propuestas</a:t>
            </a:r>
            <a:r>
              <a:rPr lang="en-GB" dirty="0"/>
              <a:t> </a:t>
            </a:r>
            <a:r>
              <a:rPr lang="en-GB" dirty="0" err="1"/>
              <a:t>legislativas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5ECEDC-D0F6-4E3A-AEE0-A3FA20409D9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779662"/>
            <a:ext cx="8748464" cy="3773487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171450" algn="just">
              <a:lnSpc>
                <a:spcPct val="107000"/>
              </a:lnSpc>
              <a:spcAft>
                <a:spcPts val="600"/>
              </a:spcAft>
            </a:pPr>
            <a:r>
              <a:rPr lang="es-ES" sz="217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7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Regla general en el PLCD y  en la PCM:  </a:t>
            </a:r>
            <a:r>
              <a:rPr lang="es-ES" sz="2475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inexistencia de retribución</a:t>
            </a:r>
            <a:r>
              <a:rPr lang="es-ES" sz="247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por aumento de clientela, salvo que </a:t>
            </a:r>
            <a:r>
              <a:rPr lang="es-ES" sz="2475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existiera acuerdo </a:t>
            </a:r>
            <a:r>
              <a:rPr lang="es-ES" sz="247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(regla expresa en el PCM). No obstante, se prevé la compensación </a:t>
            </a:r>
            <a:r>
              <a:rPr lang="es-ES" sz="2475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algunos supuestos</a:t>
            </a:r>
            <a:r>
              <a:rPr lang="es-ES" sz="247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S" sz="247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algn="just">
              <a:lnSpc>
                <a:spcPct val="107000"/>
              </a:lnSpc>
              <a:spcAft>
                <a:spcPts val="600"/>
              </a:spcAft>
            </a:pPr>
            <a:r>
              <a:rPr lang="es-ES" sz="247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el </a:t>
            </a:r>
            <a:r>
              <a:rPr lang="es-ES" sz="2475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caso PLCD: </a:t>
            </a:r>
            <a:r>
              <a:rPr lang="es-ES" sz="247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requerían </a:t>
            </a:r>
            <a:r>
              <a:rPr lang="es-ES" sz="2475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cumulativamente dos requisitos</a:t>
            </a:r>
            <a:r>
              <a:rPr lang="es-ES" sz="247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s-ES" sz="247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600"/>
              </a:spcAft>
              <a:buNone/>
            </a:pPr>
            <a:r>
              <a:rPr lang="es-ES" sz="247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1º </a:t>
            </a:r>
            <a:r>
              <a:rPr lang="es-ES" sz="2475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incremento sustancial</a:t>
            </a:r>
            <a:r>
              <a:rPr lang="es-ES" sz="247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las operaciones o del número de clientes, y que el distribuidor acreditase que la clientela </a:t>
            </a:r>
            <a:r>
              <a:rPr lang="es-ES" sz="2475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seguía produciendo ventajas sustanciales </a:t>
            </a:r>
            <a:r>
              <a:rPr lang="es-ES" sz="247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 proveedor tras la ruptura;</a:t>
            </a:r>
            <a:endParaRPr lang="es-ES" sz="247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600"/>
              </a:spcAft>
              <a:buNone/>
            </a:pPr>
            <a:r>
              <a:rPr lang="es-ES" sz="247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2º que se hubiera fijado </a:t>
            </a:r>
            <a:r>
              <a:rPr lang="es-ES" sz="2475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pacto de no competencia tras la extinción </a:t>
            </a:r>
            <a:r>
              <a:rPr lang="es-ES" sz="247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 contrato, que </a:t>
            </a:r>
            <a:r>
              <a:rPr lang="es-ES" sz="2475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podría exceder de un año </a:t>
            </a:r>
          </a:p>
          <a:p>
            <a:pPr marL="0" indent="0" algn="just">
              <a:lnSpc>
                <a:spcPct val="107000"/>
              </a:lnSpc>
              <a:spcAft>
                <a:spcPts val="600"/>
              </a:spcAft>
              <a:buNone/>
            </a:pPr>
            <a:endParaRPr lang="es-ES" sz="247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s-ES" sz="247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el </a:t>
            </a:r>
            <a:r>
              <a:rPr lang="es-ES" sz="2475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caso de la PCM se </a:t>
            </a:r>
            <a:r>
              <a:rPr lang="es-ES" sz="247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exige </a:t>
            </a:r>
            <a:r>
              <a:rPr lang="es-ES" sz="2475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uno de los tres siguientes </a:t>
            </a:r>
            <a:r>
              <a:rPr lang="es-ES" sz="247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requisitos: </a:t>
            </a:r>
            <a:endParaRPr lang="es-ES" sz="247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600"/>
              </a:spcAft>
              <a:buNone/>
            </a:pPr>
            <a:r>
              <a:rPr lang="es-ES" sz="247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1º cuando se hubiera </a:t>
            </a:r>
            <a:r>
              <a:rPr lang="es-ES" sz="2475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producido un incremento sustancial </a:t>
            </a:r>
            <a:r>
              <a:rPr lang="es-ES" sz="247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las operaciones o del número de clientes; </a:t>
            </a:r>
            <a:endParaRPr lang="es-ES" sz="247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600"/>
              </a:spcAft>
              <a:buNone/>
            </a:pPr>
            <a:r>
              <a:rPr lang="es-ES" sz="247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2º cuando se hubiese acordado </a:t>
            </a:r>
            <a:r>
              <a:rPr lang="es-ES" sz="2475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 pacto de no competencia </a:t>
            </a:r>
            <a:r>
              <a:rPr lang="es-ES" sz="247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 el supuesto de la conclusión del contrato; </a:t>
            </a:r>
            <a:endParaRPr lang="es-ES" sz="247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600"/>
              </a:spcAft>
              <a:buNone/>
            </a:pPr>
            <a:r>
              <a:rPr lang="es-ES" sz="247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3º cuando el distribuidor hubiera </a:t>
            </a:r>
            <a:r>
              <a:rPr lang="es-ES" sz="2475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facilitado al proveedor un listado de clientes </a:t>
            </a:r>
            <a:r>
              <a:rPr lang="es-ES" sz="2175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2175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4065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F7E379-ACBC-46B7-022F-400CA3461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771550"/>
            <a:ext cx="8229600" cy="85725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dirty="0" err="1"/>
              <a:t>Atipicidad</a:t>
            </a:r>
            <a:r>
              <a:rPr lang="en-GB" dirty="0"/>
              <a:t> del </a:t>
            </a:r>
            <a:r>
              <a:rPr lang="en-GB" dirty="0" err="1"/>
              <a:t>contrato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B19689-C7D3-2448-0BD1-0693D290E6A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090" y="1707654"/>
            <a:ext cx="7886700" cy="365918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600"/>
              </a:spcAft>
              <a:buNone/>
            </a:pPr>
            <a:r>
              <a:rPr lang="es-ES" sz="1050" dirty="0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- Atipicidad de los contratos de distribución, parcialmente regulados en algunas normas (ej. LOCM)</a:t>
            </a:r>
          </a:p>
          <a:p>
            <a:pPr marL="0" indent="0" algn="just">
              <a:lnSpc>
                <a:spcPct val="107000"/>
              </a:lnSpc>
              <a:spcAft>
                <a:spcPts val="600"/>
              </a:spcAft>
              <a:buNone/>
            </a:pPr>
            <a:r>
              <a:rPr lang="es-ES" sz="1050" dirty="0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s-ES" sz="1050" b="1" u="sng" dirty="0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Diversos intentos frustrados </a:t>
            </a:r>
            <a:r>
              <a:rPr lang="es-ES" sz="1050" b="1" dirty="0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de regulación </a:t>
            </a:r>
            <a:r>
              <a:rPr lang="es-ES" sz="1050" dirty="0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de estos contratos: 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s-ES" sz="1050" b="1" dirty="0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Ley 1/2010, de 1 de marzo,</a:t>
            </a:r>
            <a:r>
              <a:rPr lang="es-ES" sz="1050" dirty="0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de modificación de la LOCM, por la que se introduce </a:t>
            </a:r>
            <a:r>
              <a:rPr lang="es-ES" sz="1050" b="1" dirty="0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una nueva Disp. </a:t>
            </a:r>
            <a:r>
              <a:rPr lang="es-ES" sz="1050" b="1" dirty="0" err="1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Adic</a:t>
            </a:r>
            <a:r>
              <a:rPr lang="es-ES" sz="1050" b="1" dirty="0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. 11ª</a:t>
            </a:r>
            <a:r>
              <a:rPr lang="es-ES" sz="1050" dirty="0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(el Gobierno debe regular el régimen de los contratos jurídicos de distribución)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s-ES" sz="1050" b="1" dirty="0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Ley 2/2011, de 4 de marzo, de Economía sostenible </a:t>
            </a:r>
            <a:r>
              <a:rPr lang="es-ES" sz="1050" dirty="0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(Disp. </a:t>
            </a:r>
            <a:r>
              <a:rPr lang="es-ES" sz="1050" dirty="0" err="1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Adic</a:t>
            </a:r>
            <a:r>
              <a:rPr lang="es-ES" sz="1050" dirty="0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. 16ª) introdujo una </a:t>
            </a:r>
            <a:r>
              <a:rPr lang="es-ES" sz="1050" u="sng" dirty="0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nueva Disp. </a:t>
            </a:r>
            <a:r>
              <a:rPr lang="es-ES" sz="1050" u="sng" dirty="0" err="1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Adic</a:t>
            </a:r>
            <a:r>
              <a:rPr lang="es-ES" sz="1050" u="sng" dirty="0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. 1ª </a:t>
            </a:r>
            <a:r>
              <a:rPr lang="es-ES" sz="1050" dirty="0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en la Ley del contrato de agencia (LCA): se establecía  </a:t>
            </a:r>
            <a:r>
              <a:rPr lang="es-ES" sz="1050" b="1" dirty="0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hasta la entrada en vigor de la anunciada regulación,</a:t>
            </a:r>
            <a:r>
              <a:rPr lang="es-ES" sz="1050" dirty="0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s-ES" sz="1050" u="sng" dirty="0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el régimen jurídico del contrato de agencia </a:t>
            </a:r>
            <a:r>
              <a:rPr lang="es-ES" sz="1050" dirty="0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previsto en la presente Ley </a:t>
            </a:r>
            <a:r>
              <a:rPr lang="es-ES" sz="1050" u="sng" dirty="0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se aplicará a los contratos de distribución de vehículos automóviles </a:t>
            </a:r>
            <a:r>
              <a:rPr lang="es-ES" sz="1050" dirty="0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es-ES" sz="1050" u="sng" dirty="0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industriales”</a:t>
            </a:r>
            <a:r>
              <a:rPr lang="es-ES" sz="1050" dirty="0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s-ES" sz="1050" dirty="0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050" b="1" dirty="0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Proyecto de Ley de contratos de distribución  </a:t>
            </a:r>
            <a:r>
              <a:rPr lang="es-ES" sz="1050" dirty="0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(PLCD), de </a:t>
            </a:r>
            <a:r>
              <a:rPr lang="es-ES" sz="1050" u="sng" dirty="0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24 de junio de 2011</a:t>
            </a:r>
            <a:r>
              <a:rPr lang="es-ES" sz="1050" dirty="0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, que caducó por disolución de las Cortes. 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s-ES" sz="1050" b="1" dirty="0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Proposición de Ley de contratos de distribución </a:t>
            </a:r>
            <a:r>
              <a:rPr lang="es-ES" sz="1050" dirty="0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050" u="sng" dirty="0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diciembre 2011, </a:t>
            </a:r>
            <a:r>
              <a:rPr lang="es-ES" sz="1050" dirty="0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que fue rechazada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s-ES" sz="1050" b="1" dirty="0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Propuesta de Código mercantil </a:t>
            </a:r>
            <a:r>
              <a:rPr lang="es-ES" sz="1050" dirty="0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(PCM) por la Comisión General de Codificación,</a:t>
            </a:r>
            <a:r>
              <a:rPr lang="es-ES" sz="1050" u="sng" dirty="0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17 junio 2013, </a:t>
            </a:r>
            <a:r>
              <a:rPr lang="es-ES" sz="1050" dirty="0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como modalidad de contratos de colaboración.</a:t>
            </a:r>
          </a:p>
          <a:p>
            <a:pPr marL="0" indent="0" algn="just">
              <a:lnSpc>
                <a:spcPct val="120000"/>
              </a:lnSpc>
              <a:spcAft>
                <a:spcPts val="600"/>
              </a:spcAft>
              <a:buNone/>
            </a:pPr>
            <a:r>
              <a:rPr lang="es-ES" sz="1050" dirty="0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- En </a:t>
            </a:r>
            <a:r>
              <a:rPr lang="es-ES" sz="1050" b="1" dirty="0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s-ES" sz="1050" b="1" u="sng" dirty="0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Anteproyecto de Ley de Código </a:t>
            </a:r>
            <a:r>
              <a:rPr lang="es-ES" sz="1050" b="1" u="sng" dirty="0" err="1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mercanti</a:t>
            </a:r>
            <a:r>
              <a:rPr lang="es-ES" sz="1050" b="1" dirty="0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(2018 )desaparece toda referencia</a:t>
            </a:r>
            <a:r>
              <a:rPr lang="es-ES" sz="1050" dirty="0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050" b="1" dirty="0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a los contratos de distribución</a:t>
            </a:r>
            <a:r>
              <a:rPr lang="es-ES" sz="1050" dirty="0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 (sólo se regula el contrato de agencia). </a:t>
            </a:r>
          </a:p>
          <a:p>
            <a:endParaRPr lang="en-GB" sz="1050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1548734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573B14-B9A1-4D57-4CAE-7AA7B27D9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99542"/>
            <a:ext cx="8229600" cy="857250"/>
          </a:xfrm>
        </p:spPr>
        <p:txBody>
          <a:bodyPr/>
          <a:lstStyle/>
          <a:p>
            <a:pPr algn="ctr"/>
            <a:r>
              <a:rPr lang="en-GB" dirty="0" err="1"/>
              <a:t>Rasgos</a:t>
            </a:r>
            <a:r>
              <a:rPr lang="en-GB" dirty="0"/>
              <a:t> y </a:t>
            </a:r>
            <a:r>
              <a:rPr lang="en-GB" dirty="0" err="1"/>
              <a:t>tipología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A6880F-E5A2-3E8B-6DCF-77D47DBA5FF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endParaRPr lang="en-GB" sz="13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GB" sz="13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Diferentes</a:t>
            </a:r>
            <a:r>
              <a:rPr lang="en-GB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3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tipos</a:t>
            </a:r>
            <a:r>
              <a:rPr lang="en-GB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GB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contratos</a:t>
            </a:r>
            <a:r>
              <a:rPr lang="en-GB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Diferenciación</a:t>
            </a:r>
            <a:r>
              <a:rPr lang="en-GB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diferentes</a:t>
            </a:r>
            <a:r>
              <a:rPr lang="en-GB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tipos</a:t>
            </a:r>
            <a:r>
              <a:rPr lang="en-GB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básicos</a:t>
            </a:r>
            <a:r>
              <a:rPr lang="en-GB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GB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 PCM</a:t>
            </a:r>
          </a:p>
          <a:p>
            <a:pPr marL="0" indent="0">
              <a:buNone/>
            </a:pPr>
            <a:endParaRPr lang="en-GB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GB" sz="13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Rasgos</a:t>
            </a:r>
            <a:r>
              <a:rPr lang="en-GB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3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distintivos</a:t>
            </a:r>
            <a:r>
              <a:rPr lang="en-GB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(que </a:t>
            </a:r>
            <a:r>
              <a:rPr lang="en-GB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GB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diferencia</a:t>
            </a:r>
            <a:r>
              <a:rPr lang="en-GB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GB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agencia</a:t>
            </a:r>
            <a:r>
              <a:rPr lang="en-GB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en-GB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GB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GB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distribuidor</a:t>
            </a:r>
            <a:r>
              <a:rPr lang="en-GB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s-ES" sz="135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adquiere</a:t>
            </a:r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 productos </a:t>
            </a:r>
            <a:r>
              <a:rPr lang="es-ES" sz="135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 promocionar y revender 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 productos con </a:t>
            </a:r>
            <a:r>
              <a:rPr lang="es-ES" sz="135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sus propios medios y por cuenta propia</a:t>
            </a:r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lucrándose con la reventa (mientras el agente, actúa como intermediario, por cuenta del  principal y  con la remuneración pactada)</a:t>
            </a:r>
          </a:p>
          <a:p>
            <a:pPr marL="0" indent="0">
              <a:buNone/>
            </a:pPr>
            <a:endParaRPr lang="es-ES" sz="135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Problema</a:t>
            </a:r>
            <a:r>
              <a:rPr lang="es-ES" sz="13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s-ES" sz="135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ambos 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contratos son </a:t>
            </a:r>
            <a:r>
              <a:rPr lang="es-ES" sz="135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susceptibles de generar una clientela fiel 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la marca una vez concluida la relación aunque para el </a:t>
            </a:r>
            <a:r>
              <a:rPr lang="es-ES" sz="135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contrato de distribución </a:t>
            </a:r>
            <a:r>
              <a:rPr lang="es-ES" sz="1350" u="sng" dirty="0">
                <a:latin typeface="Times New Roman" panose="02020603050405020304" pitchFamily="18" charset="0"/>
                <a:ea typeface="Calibri" panose="020F0502020204030204" pitchFamily="34" charset="0"/>
              </a:rPr>
              <a:t>no exista regulación especifica 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</a:rPr>
              <a:t>que imponga dicha indemnización, a diferencia contrato de agencia (Ley 12/1992, de 27 de mayo, sobre el contrato de agencia)</a:t>
            </a:r>
          </a:p>
          <a:p>
            <a:pPr marL="0" indent="0">
              <a:buNone/>
            </a:pPr>
            <a:endParaRPr lang="es-ES" sz="135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Resultado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S" sz="135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viva polémica 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la doctrina y en la </a:t>
            </a:r>
            <a:r>
              <a:rPr lang="es-ES" sz="13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jurisrprudencia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6069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F1AE54-E01C-02E7-709D-13EC0B2E9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694128"/>
            <a:ext cx="8686800" cy="857250"/>
          </a:xfrm>
        </p:spPr>
        <p:txBody>
          <a:bodyPr/>
          <a:lstStyle/>
          <a:p>
            <a:pPr algn="ctr"/>
            <a:r>
              <a:rPr lang="en-GB" dirty="0"/>
              <a:t> </a:t>
            </a:r>
            <a:r>
              <a:rPr lang="en-GB" dirty="0" err="1"/>
              <a:t>Necesidad</a:t>
            </a:r>
            <a:r>
              <a:rPr lang="en-GB" dirty="0"/>
              <a:t> de </a:t>
            </a:r>
            <a:r>
              <a:rPr lang="en-GB" dirty="0" err="1"/>
              <a:t>establecer</a:t>
            </a:r>
            <a:r>
              <a:rPr lang="en-GB" dirty="0"/>
              <a:t> </a:t>
            </a:r>
            <a:r>
              <a:rPr lang="en-GB" dirty="0" err="1"/>
              <a:t>distinciones</a:t>
            </a:r>
            <a:br>
              <a:rPr lang="en-GB" dirty="0"/>
            </a:b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8B28B5-700A-3C36-A47E-DA872CE0DFC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370013"/>
            <a:ext cx="8794304" cy="383857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just">
              <a:lnSpc>
                <a:spcPct val="107000"/>
              </a:lnSpc>
            </a:pPr>
            <a:r>
              <a:rPr lang="es-ES" sz="16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 un tema sobre el que no es posible elaborar una conclusión teórica sin </a:t>
            </a:r>
            <a:r>
              <a:rPr lang="es-ES" sz="16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establecer distinciones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257175" indent="-257175" algn="just">
              <a:lnSpc>
                <a:spcPct val="107000"/>
              </a:lnSpc>
              <a:buFont typeface="+mj-lt"/>
              <a:buAutoNum type="arabicPeriod"/>
            </a:pPr>
            <a:endParaRPr lang="es-ES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Aft>
                <a:spcPts val="600"/>
              </a:spcAft>
              <a:buNone/>
            </a:pPr>
            <a:endParaRPr lang="es-ES" sz="135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Aft>
                <a:spcPts val="600"/>
              </a:spcAft>
              <a:buNone/>
            </a:pPr>
            <a:endParaRPr lang="es-ES" sz="135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Aft>
                <a:spcPts val="600"/>
              </a:spcAft>
              <a:buNone/>
            </a:pPr>
            <a:endParaRPr lang="es-ES" sz="135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Aft>
                <a:spcPts val="600"/>
              </a:spcAft>
              <a:buNone/>
            </a:pPr>
            <a:endParaRPr lang="es-ES" sz="135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es-ES" sz="165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s-ES" sz="16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Pronunciamiento “ad </a:t>
            </a:r>
            <a:r>
              <a:rPr lang="es-ES" sz="16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casum</a:t>
            </a:r>
            <a:r>
              <a:rPr lang="es-ES" sz="16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teniendo en cuenta las concretas circunstancias. </a:t>
            </a:r>
            <a:endParaRPr lang="es-ES" sz="16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s-ES" sz="16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TS ha unificado doctrina (STS 15 de enero de 2008), sienta las </a:t>
            </a:r>
            <a:r>
              <a:rPr lang="es-ES" sz="16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bases o fundamentos</a:t>
            </a:r>
            <a:r>
              <a:rPr lang="es-ES" sz="16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para resolver el problema pero </a:t>
            </a:r>
            <a:r>
              <a:rPr lang="es-ES" sz="16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explica en qué casos  </a:t>
            </a:r>
            <a:r>
              <a:rPr lang="es-ES" sz="16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procede la indemnización por clientela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es-ES" sz="16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095DCA8-F709-5F59-3C13-FD098136D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869" y="1940719"/>
            <a:ext cx="4392263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159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D5522B-7307-29F9-D571-DE76BD62BF7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200150"/>
            <a:ext cx="8229600" cy="339407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s-ES" sz="1575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Premisas:</a:t>
            </a:r>
            <a:r>
              <a:rPr lang="es-ES" sz="157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07000"/>
              </a:lnSpc>
              <a:spcAft>
                <a:spcPts val="600"/>
              </a:spcAft>
              <a:buNone/>
            </a:pPr>
            <a:r>
              <a:rPr lang="es-ES" sz="157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-inexistencia de regulación legal  </a:t>
            </a:r>
          </a:p>
          <a:p>
            <a:pPr marL="0" indent="0" algn="just">
              <a:lnSpc>
                <a:spcPct val="107000"/>
              </a:lnSpc>
              <a:spcAft>
                <a:spcPts val="600"/>
              </a:spcAft>
              <a:buNone/>
            </a:pPr>
            <a:r>
              <a:rPr lang="es-ES" sz="157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-falta de previsión contractual acerca de la obligación de indemnizar en el momento de extinguirse la relación en el propio contrato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s-ES" sz="1575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Cuestiones: </a:t>
            </a:r>
          </a:p>
          <a:p>
            <a:pPr marL="0" indent="0" algn="just">
              <a:lnSpc>
                <a:spcPct val="107000"/>
              </a:lnSpc>
              <a:spcAft>
                <a:spcPts val="600"/>
              </a:spcAft>
              <a:buNone/>
            </a:pPr>
            <a:r>
              <a:rPr lang="es-ES" sz="157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-¿se trata de </a:t>
            </a:r>
            <a:r>
              <a:rPr lang="es-ES" sz="1575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 silencio legal </a:t>
            </a:r>
            <a:r>
              <a:rPr lang="es-ES" sz="157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susceptible de ser integrado y, </a:t>
            </a:r>
            <a:r>
              <a:rPr lang="es-ES" sz="1575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su caso, cómo</a:t>
            </a:r>
            <a:r>
              <a:rPr lang="es-ES" sz="157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pPr marL="0" indent="0" algn="just">
              <a:lnSpc>
                <a:spcPct val="107000"/>
              </a:lnSpc>
              <a:spcAft>
                <a:spcPts val="600"/>
              </a:spcAft>
              <a:buNone/>
            </a:pPr>
            <a:r>
              <a:rPr lang="es-ES" sz="157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-¿o dicho </a:t>
            </a:r>
            <a:r>
              <a:rPr lang="es-ES" sz="1575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silencio se trata de un “silencio relevante</a:t>
            </a:r>
            <a:r>
              <a:rPr lang="es-ES" sz="157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que constituye la </a:t>
            </a:r>
            <a:r>
              <a:rPr lang="es-ES" sz="1575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manifestación de una regulación negativa? </a:t>
            </a:r>
            <a:r>
              <a:rPr lang="es-ES" sz="157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(vid., por todos, PAZ ARES y, siguiendo a este, ALFARO). </a:t>
            </a:r>
            <a:endParaRPr lang="es-ES" sz="157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6325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9922A0-BF0D-5E71-01D4-A02C9FC18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37728" y="545392"/>
            <a:ext cx="9602216" cy="857250"/>
          </a:xfrm>
        </p:spPr>
        <p:txBody>
          <a:bodyPr/>
          <a:lstStyle/>
          <a:p>
            <a:r>
              <a:rPr lang="en-GB" dirty="0" err="1"/>
              <a:t>Opiniones</a:t>
            </a:r>
            <a:r>
              <a:rPr lang="en-GB" dirty="0"/>
              <a:t> </a:t>
            </a:r>
            <a:r>
              <a:rPr lang="en-GB" dirty="0" err="1"/>
              <a:t>contrapuestas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la </a:t>
            </a:r>
            <a:r>
              <a:rPr lang="en-GB" dirty="0" err="1"/>
              <a:t>jurisprudencia</a:t>
            </a:r>
            <a:r>
              <a:rPr lang="en-GB" dirty="0"/>
              <a:t>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FDD54A-9E5C-58C0-2D4D-8A18A54D24D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8580" y="1923678"/>
            <a:ext cx="8229600" cy="33940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600"/>
              </a:spcAft>
              <a:buNone/>
            </a:pP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- 1. La posición </a:t>
            </a:r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contraria a la indemnización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tiene fiel reflejo en la jurisprudencia </a:t>
            </a:r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los años setenta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S" sz="135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STS 14 de febrero de 1973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doctrina general sobre la “facultad de desistimiento natural  en los contratos de distribución”. </a:t>
            </a:r>
            <a:endParaRPr lang="es-ES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600"/>
              </a:spcAft>
              <a:buNone/>
            </a:pP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- 2. La idea de que el fabricante obtiene del distribuidor (en sentido amplio) un beneficio no justificado cristaliza en la  idea de que </a:t>
            </a:r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distribuidor tiene derecho a una compensación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S" sz="135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STS de 11 de febrero de 1988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(para la agencia), de la que se hace eco la </a:t>
            </a:r>
            <a:r>
              <a:rPr lang="es-ES" sz="135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STS de 27 de mayo de 1993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para la concesión. </a:t>
            </a:r>
            <a:r>
              <a:rPr lang="es-ES" sz="135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Justificación: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principio general del enriquecimiento injusto</a:t>
            </a:r>
            <a:endParaRPr lang="es-ES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600"/>
              </a:spcAft>
              <a:buNone/>
            </a:pP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 A partir de aquí, </a:t>
            </a:r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suceden e incluso coexisten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 el tiempo </a:t>
            </a:r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distintas posiciones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los mismos argumentos se utilizan para justificar una u otra posición.</a:t>
            </a:r>
            <a:endParaRPr lang="es-ES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La</a:t>
            </a:r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tesis favorables 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la indemnización se extiende </a:t>
            </a:r>
            <a:r>
              <a:rPr lang="es-ES" sz="13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hasta 2004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aunque hay sentencias posteriores que la acogen). </a:t>
            </a:r>
            <a:r>
              <a:rPr lang="es-ES" sz="135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añade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el argumento a favor de la agencia. </a:t>
            </a:r>
            <a:endParaRPr lang="es-ES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 contra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la indemnización: sólo cabe indemnización cuando la decisión de resolver es  abusiva o de mala fe (</a:t>
            </a:r>
            <a:r>
              <a:rPr lang="es-ES" sz="135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STS de 18 de marzo de 2004)</a:t>
            </a:r>
            <a:endParaRPr lang="es-ES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8312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0DC188-9491-F832-7745-9A70BA2BA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410" y="699542"/>
            <a:ext cx="8615086" cy="85725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dirty="0" err="1"/>
              <a:t>Sentencia</a:t>
            </a:r>
            <a:r>
              <a:rPr lang="en-GB" dirty="0"/>
              <a:t> de </a:t>
            </a:r>
            <a:r>
              <a:rPr lang="en-GB" dirty="0" err="1"/>
              <a:t>unificación</a:t>
            </a:r>
            <a:r>
              <a:rPr lang="en-GB" dirty="0"/>
              <a:t> </a:t>
            </a:r>
            <a:r>
              <a:rPr lang="en-GB" dirty="0" err="1"/>
              <a:t>doctrina</a:t>
            </a:r>
            <a:r>
              <a:rPr lang="en-GB" dirty="0"/>
              <a:t> TS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F4E94A-A99D-300E-66F5-2EDE5B134D8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5925" y="1643063"/>
            <a:ext cx="9000571" cy="3500437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07000"/>
              </a:lnSpc>
              <a:spcAft>
                <a:spcPts val="600"/>
              </a:spcAft>
              <a:buNone/>
            </a:pPr>
            <a:r>
              <a:rPr lang="es-ES" sz="1725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STS 1392/2008, de 15 de enero</a:t>
            </a:r>
            <a:r>
              <a:rPr lang="es-ES" sz="172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s-ES" sz="1725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unificación de doctrina </a:t>
            </a:r>
            <a:r>
              <a:rPr lang="es-ES" sz="172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(que después reproduce la STS 569/2013, de 8 de octubre) y que, reiteran </a:t>
            </a:r>
            <a:r>
              <a:rPr lang="es-ES" sz="1725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muchas otras</a:t>
            </a:r>
            <a:r>
              <a:rPr lang="es-ES" sz="172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Entre ellas, </a:t>
            </a:r>
            <a:r>
              <a:rPr lang="es-ES" sz="1725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STS 163/2016, de 16 de marzo</a:t>
            </a:r>
            <a:r>
              <a:rPr lang="es-ES" sz="172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(con matices interesantes)</a:t>
            </a:r>
          </a:p>
          <a:p>
            <a:pPr marL="0" indent="0" algn="ctr">
              <a:lnSpc>
                <a:spcPct val="107000"/>
              </a:lnSpc>
              <a:spcAft>
                <a:spcPts val="600"/>
              </a:spcAft>
              <a:buNone/>
            </a:pPr>
            <a:r>
              <a:rPr lang="es-ES" sz="1725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DOCTRINA </a:t>
            </a:r>
          </a:p>
          <a:p>
            <a:pPr marL="0" indent="0" algn="just">
              <a:lnSpc>
                <a:spcPct val="107000"/>
              </a:lnSpc>
              <a:spcAft>
                <a:spcPts val="600"/>
              </a:spcAft>
              <a:buNone/>
            </a:pPr>
            <a:r>
              <a:rPr lang="es-ES" sz="172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 En los casos de extinción de un contrato de concesión o distribución, la compensación por clientela y la aplicación analógica de la idea inspiradora del art. 28 de la LCA </a:t>
            </a:r>
            <a:r>
              <a:rPr lang="es-ES" sz="1725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pueden obedecer a criterios miméticos</a:t>
            </a:r>
            <a:r>
              <a:rPr lang="es-ES" sz="172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s-ES" sz="1725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automatismos.</a:t>
            </a:r>
            <a:r>
              <a:rPr lang="es-ES" sz="172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sz="17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600"/>
              </a:spcAft>
              <a:buNone/>
            </a:pPr>
            <a:r>
              <a:rPr lang="es-ES" sz="172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Lejos de ello, como viene reconociendo la jurisprudencia “sin fisuras”, la concesión de la indemnización exige:</a:t>
            </a:r>
          </a:p>
          <a:p>
            <a:pPr marL="0" indent="0" algn="just">
              <a:lnSpc>
                <a:spcPct val="107000"/>
              </a:lnSpc>
              <a:spcAft>
                <a:spcPts val="600"/>
              </a:spcAft>
              <a:buNone/>
            </a:pPr>
            <a:r>
              <a:rPr lang="es-ES" sz="172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Que el </a:t>
            </a:r>
            <a:r>
              <a:rPr lang="es-ES" sz="1725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demandante </a:t>
            </a:r>
            <a:r>
              <a:rPr lang="es-ES" sz="172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 pretenda la compensación pruebe:  </a:t>
            </a:r>
            <a:endParaRPr lang="es-ES" sz="17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37185" algn="just">
              <a:lnSpc>
                <a:spcPct val="107000"/>
              </a:lnSpc>
              <a:spcAft>
                <a:spcPts val="600"/>
              </a:spcAft>
            </a:pPr>
            <a:r>
              <a:rPr lang="es-ES" sz="172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s-ES" sz="1725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efectiva aportación</a:t>
            </a:r>
            <a:r>
              <a:rPr lang="es-ES" sz="172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clientes </a:t>
            </a:r>
            <a:endParaRPr lang="es-ES" sz="17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37185" algn="just">
              <a:lnSpc>
                <a:spcPct val="107000"/>
              </a:lnSpc>
              <a:spcAft>
                <a:spcPts val="600"/>
              </a:spcAft>
            </a:pPr>
            <a:r>
              <a:rPr lang="es-ES" sz="172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 </a:t>
            </a:r>
            <a:r>
              <a:rPr lang="es-ES" sz="1725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potencial aprovechamiento</a:t>
            </a:r>
            <a:r>
              <a:rPr lang="es-ES" sz="172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por el concedente</a:t>
            </a:r>
            <a:endParaRPr lang="es-ES" sz="17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600"/>
              </a:spcAft>
              <a:buNone/>
            </a:pPr>
            <a:r>
              <a:rPr lang="es-ES" sz="172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Y que los </a:t>
            </a:r>
            <a:r>
              <a:rPr lang="es-ES" sz="1725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tribunales ponderen</a:t>
            </a:r>
            <a:r>
              <a:rPr lang="es-ES" sz="172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todas las circunstancias del caso, como en especial sería la </a:t>
            </a:r>
            <a:r>
              <a:rPr lang="es-ES" sz="1725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integración del concesionario </a:t>
            </a:r>
            <a:r>
              <a:rPr lang="es-ES" sz="172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una red comercial que </a:t>
            </a:r>
            <a:r>
              <a:rPr lang="es-ES" sz="1725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aproxime significativamente su posición a la del agente.</a:t>
            </a:r>
            <a:r>
              <a:rPr lang="es-ES" sz="172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sz="17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7057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0C20BE-4A14-596B-F1B2-58B08E78A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843558"/>
            <a:ext cx="8229600" cy="857250"/>
          </a:xfrm>
        </p:spPr>
        <p:txBody>
          <a:bodyPr/>
          <a:lstStyle/>
          <a:p>
            <a:pPr algn="ctr"/>
            <a:r>
              <a:rPr lang="en-GB" dirty="0" err="1"/>
              <a:t>Valoración</a:t>
            </a:r>
            <a:r>
              <a:rPr lang="en-GB" dirty="0"/>
              <a:t> de la </a:t>
            </a:r>
            <a:r>
              <a:rPr lang="en-GB" dirty="0" err="1"/>
              <a:t>sentencia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844A0F-77E9-7B86-6059-4216334B65E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7466" y="2067694"/>
            <a:ext cx="8229600" cy="3394075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Sentencia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criticada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 un sector autorizado de la doctrina: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argumentos contradictorios y falta de solidez de los mismos (elaborados “ex post </a:t>
            </a:r>
            <a:r>
              <a:rPr lang="es-ES" sz="13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litem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sentencia “poco unificadora” por la </a:t>
            </a:r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doctrina de mínimos 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 establece, y </a:t>
            </a:r>
            <a:r>
              <a:rPr lang="es-ES" sz="135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 no rebatir los argumentos 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la posición que rechaza. </a:t>
            </a:r>
          </a:p>
          <a:p>
            <a:pPr marL="0" indent="0" algn="just">
              <a:lnSpc>
                <a:spcPct val="107000"/>
              </a:lnSpc>
              <a:spcAft>
                <a:spcPts val="600"/>
              </a:spcAft>
              <a:buNone/>
            </a:pPr>
            <a:endParaRPr lang="es-ES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Siendo cierto que es </a:t>
            </a:r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poco concluyente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35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tampoco incurre en algunos de los defectos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 se le imputan: no utiliza el principio del enriquecimiento injusto, está justificada la aplicación del artículo 1258 CC (aunque su aplicación sea secundaria), </a:t>
            </a:r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aunque podría haber precisado más los supuestos en los que procede la aplicación por analogía. </a:t>
            </a:r>
            <a:endParaRPr lang="es-ES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5218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A00CAC-6C4E-2CBC-E612-6BFE3CC20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687292"/>
            <a:ext cx="9901650" cy="857250"/>
          </a:xfrm>
        </p:spPr>
        <p:txBody>
          <a:bodyPr/>
          <a:lstStyle/>
          <a:p>
            <a:pPr algn="l"/>
            <a:r>
              <a:rPr lang="en-GB" dirty="0" err="1"/>
              <a:t>Criterios</a:t>
            </a:r>
            <a:r>
              <a:rPr lang="en-GB" dirty="0"/>
              <a:t> TS a </a:t>
            </a:r>
            <a:r>
              <a:rPr lang="en-GB" dirty="0" err="1"/>
              <a:t>favor</a:t>
            </a:r>
            <a:r>
              <a:rPr lang="en-GB" dirty="0"/>
              <a:t> de la </a:t>
            </a:r>
            <a:r>
              <a:rPr lang="en-GB" dirty="0" err="1"/>
              <a:t>indemnización</a:t>
            </a:r>
            <a:r>
              <a:rPr lang="en-GB" dirty="0"/>
              <a:t>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D95AF9-DD40-650D-3A4B-40727BE2DA4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153" y="1491630"/>
            <a:ext cx="7886700" cy="38068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600"/>
              </a:spcAft>
              <a:buNone/>
            </a:pP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concesión de la indemnización debería fundarse </a:t>
            </a:r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varios  criterios: </a:t>
            </a:r>
          </a:p>
          <a:p>
            <a:pPr marL="0" indent="0" algn="just">
              <a:lnSpc>
                <a:spcPct val="107000"/>
              </a:lnSpc>
              <a:spcAft>
                <a:spcPts val="600"/>
              </a:spcAft>
              <a:buNone/>
            </a:pP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a-</a:t>
            </a:r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Enriquecimiento o ventaja injustificada 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adquirido por el concedente después de la extinción del contrato, que </a:t>
            </a:r>
            <a:r>
              <a:rPr lang="es-ES" sz="135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sería correlativo al empobrecimiento 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 distribuidor, sino </a:t>
            </a:r>
            <a:r>
              <a:rPr lang="es-ES" sz="135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producido por la creación de un activo empresaria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 gracias al esfuerzo de este (distribuidor) que sólo favorecería a aquél. En suma, no se alude directamente al E. I sino que </a:t>
            </a:r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“se trata de una compensación por el aprovechamiento del esfuerzo ajeno”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7000"/>
              </a:lnSpc>
              <a:spcAft>
                <a:spcPts val="600"/>
              </a:spcAft>
              <a:buNone/>
            </a:pP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Un </a:t>
            </a:r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principio favorable a la indemnización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por creación de clientela aplicable a los contratos carentes de regulación legal (que algunas resoluciones infieren, entre otros, de los artículos 28 y 34 LAU).  </a:t>
            </a:r>
          </a:p>
          <a:p>
            <a:pPr marL="0" indent="0" algn="just">
              <a:lnSpc>
                <a:spcPct val="107000"/>
              </a:lnSpc>
              <a:spcAft>
                <a:spcPts val="600"/>
              </a:spcAft>
              <a:buNone/>
            </a:pP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Analogía con el contrato de agencia ex art. 28 LCA 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 la </a:t>
            </a:r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creación de un activo común 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gracias al esfuerzo del del distribuido que, en el momento de la extinción, </a:t>
            </a:r>
            <a:r>
              <a:rPr lang="es-ES" sz="135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sólo aprovecha al empresario </a:t>
            </a:r>
          </a:p>
          <a:p>
            <a:pPr marL="0" indent="0" algn="just">
              <a:lnSpc>
                <a:spcPct val="107000"/>
              </a:lnSpc>
              <a:spcAft>
                <a:spcPts val="600"/>
              </a:spcAft>
              <a:buNone/>
            </a:pP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Argumento de integración del contrato 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conforme </a:t>
            </a:r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la buena fe 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 </a:t>
            </a:r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artículo 1258 CC </a:t>
            </a:r>
            <a:r>
              <a:rPr lang="es-ES" sz="135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CC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(que se consideraba infringido por el recurrente y la base para defender para que la pérdida de la clientela por el distribuidor) </a:t>
            </a:r>
            <a:endParaRPr lang="es-ES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</a:rPr>
              <a:t>Según el TS: dicho precepto permite </a:t>
            </a:r>
            <a:r>
              <a:rPr lang="es-ES" sz="1350" b="1" dirty="0">
                <a:latin typeface="Times New Roman" panose="02020603050405020304" pitchFamily="18" charset="0"/>
                <a:ea typeface="Calibri" panose="020F0502020204030204" pitchFamily="34" charset="0"/>
              </a:rPr>
              <a:t>corregir el desequilibrio de las prestaciones </a:t>
            </a:r>
            <a:r>
              <a:rPr lang="es-ES" sz="1350" dirty="0">
                <a:latin typeface="Times New Roman" panose="02020603050405020304" pitchFamily="18" charset="0"/>
                <a:ea typeface="Calibri" panose="020F0502020204030204" pitchFamily="34" charset="0"/>
              </a:rPr>
              <a:t>producido en el momento de extinción y consiguiente liquidación de la relación. </a:t>
            </a:r>
            <a:endParaRPr lang="es-ES" sz="135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es-ES" sz="135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9501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3227</Words>
  <Application>Microsoft Office PowerPoint</Application>
  <PresentationFormat>Presentación en pantalla (16:9)</PresentationFormat>
  <Paragraphs>132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</vt:lpstr>
      <vt:lpstr>Symbol</vt:lpstr>
      <vt:lpstr>Times New Roman</vt:lpstr>
      <vt:lpstr>Tema de Office</vt:lpstr>
      <vt:lpstr>La indemnización por clientela en los contratos de distribución</vt:lpstr>
      <vt:lpstr>Atipicidad del contrato</vt:lpstr>
      <vt:lpstr>Rasgos y tipología</vt:lpstr>
      <vt:lpstr> Necesidad de establecer distinciones </vt:lpstr>
      <vt:lpstr>Presentación de PowerPoint</vt:lpstr>
      <vt:lpstr>Opiniones contrapuestas en la jurisprudencia </vt:lpstr>
      <vt:lpstr>Sentencia de unificación doctrina TS</vt:lpstr>
      <vt:lpstr>Valoración de la sentencia</vt:lpstr>
      <vt:lpstr>Criterios TS a favor de la indemnización </vt:lpstr>
      <vt:lpstr>              La analogia con el artículo 28 LCA</vt:lpstr>
      <vt:lpstr>La analogia con el artículo 28 LCA</vt:lpstr>
      <vt:lpstr>La analogia con el artículo 28 LCA</vt:lpstr>
      <vt:lpstr>La analogia con el artículo 28 LCA</vt:lpstr>
      <vt:lpstr>La analogia con el artículo 28 LCA</vt:lpstr>
      <vt:lpstr>Aplicación del artículo 1258 CC </vt:lpstr>
      <vt:lpstr>Conclusión </vt:lpstr>
      <vt:lpstr>Requisitos para la indemnización</vt:lpstr>
      <vt:lpstr>Cuantía de la indemnización </vt:lpstr>
      <vt:lpstr>Nuevas propuestas legislativas</vt:lpstr>
    </vt:vector>
  </TitlesOfParts>
  <Company>dx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de la  Buena Práctica</dc:title>
  <dc:creator>dx</dc:creator>
  <cp:lastModifiedBy>inmaculada herbosa</cp:lastModifiedBy>
  <cp:revision>31</cp:revision>
  <dcterms:created xsi:type="dcterms:W3CDTF">2021-07-07T07:43:49Z</dcterms:created>
  <dcterms:modified xsi:type="dcterms:W3CDTF">2022-11-20T21:48:34Z</dcterms:modified>
</cp:coreProperties>
</file>