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9" r:id="rId2"/>
    <p:sldId id="266" r:id="rId3"/>
    <p:sldId id="268" r:id="rId4"/>
    <p:sldId id="267" r:id="rId5"/>
    <p:sldId id="270" r:id="rId6"/>
    <p:sldId id="272" r:id="rId7"/>
    <p:sldId id="274" r:id="rId8"/>
    <p:sldId id="276" r:id="rId9"/>
    <p:sldId id="278" r:id="rId10"/>
    <p:sldId id="280" r:id="rId11"/>
    <p:sldId id="282" r:id="rId12"/>
    <p:sldId id="284" r:id="rId13"/>
    <p:sldId id="286" r:id="rId14"/>
    <p:sldId id="288" r:id="rId15"/>
    <p:sldId id="290" r:id="rId16"/>
    <p:sldId id="292" r:id="rId17"/>
    <p:sldId id="294" r:id="rId18"/>
    <p:sldId id="296" r:id="rId19"/>
    <p:sldId id="298" r:id="rId20"/>
    <p:sldId id="300" r:id="rId21"/>
    <p:sldId id="301" r:id="rId22"/>
    <p:sldId id="302" r:id="rId23"/>
    <p:sldId id="303" r:id="rId24"/>
    <p:sldId id="306" r:id="rId25"/>
    <p:sldId id="304" r:id="rId26"/>
    <p:sldId id="307" r:id="rId27"/>
    <p:sldId id="309" r:id="rId28"/>
    <p:sldId id="311" r:id="rId29"/>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8B"/>
    <a:srgbClr val="45B7E9"/>
    <a:srgbClr val="1F244C"/>
    <a:srgbClr val="232A58"/>
    <a:srgbClr val="3B3489"/>
    <a:srgbClr val="3C358E"/>
    <a:srgbClr val="3B358C"/>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3" autoAdjust="0"/>
  </p:normalViewPr>
  <p:slideViewPr>
    <p:cSldViewPr snapToObjects="1" showGuides="1">
      <p:cViewPr varScale="1">
        <p:scale>
          <a:sx n="108" d="100"/>
          <a:sy n="108" d="100"/>
        </p:scale>
        <p:origin x="730" y="77"/>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B900A-438B-4013-9638-BA99FAA664E5}" type="datetimeFigureOut">
              <a:rPr lang="es-ES" smtClean="0"/>
              <a:t>21/11/2022</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7EFF3-E99D-4F14-84CA-538D681EC8A1}"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A menudo la idea de la dignidad ha estado en la cualidad, en la perfección.</a:t>
            </a:r>
          </a:p>
        </p:txBody>
      </p:sp>
      <p:sp>
        <p:nvSpPr>
          <p:cNvPr id="4" name="3 Marcador de número de diapositiva"/>
          <p:cNvSpPr>
            <a:spLocks noGrp="1"/>
          </p:cNvSpPr>
          <p:nvPr>
            <p:ph type="sldNum" sz="quarter" idx="10"/>
          </p:nvPr>
        </p:nvSpPr>
        <p:spPr/>
        <p:txBody>
          <a:bodyPr/>
          <a:lstStyle/>
          <a:p>
            <a:fld id="{F2F2533B-6940-46DA-959B-A5405DBADE94}" type="slidenum">
              <a:rPr lang="es-ES" smtClean="0"/>
              <a:pPr/>
              <a:t>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dirty="0"/>
              <a:t>95% de las personas con discapacidad </a:t>
            </a:r>
            <a:r>
              <a:rPr lang="en-GB" dirty="0" err="1"/>
              <a:t>intelectual</a:t>
            </a:r>
            <a:r>
              <a:rPr lang="en-GB" dirty="0"/>
              <a:t> </a:t>
            </a:r>
            <a:r>
              <a:rPr lang="en-GB" dirty="0" err="1"/>
              <a:t>tiene</a:t>
            </a:r>
            <a:r>
              <a:rPr lang="en-GB" dirty="0"/>
              <a:t> </a:t>
            </a:r>
            <a:r>
              <a:rPr lang="en-GB" dirty="0" err="1"/>
              <a:t>una</a:t>
            </a:r>
            <a:r>
              <a:rPr lang="en-GB" dirty="0"/>
              <a:t> discapacidad </a:t>
            </a:r>
            <a:r>
              <a:rPr lang="en-GB" dirty="0" err="1"/>
              <a:t>leve</a:t>
            </a:r>
            <a:r>
              <a:rPr lang="en-GB" dirty="0"/>
              <a:t> o </a:t>
            </a:r>
            <a:r>
              <a:rPr lang="en-GB" dirty="0" err="1"/>
              <a:t>moderada</a:t>
            </a:r>
            <a:r>
              <a:rPr lang="en-GB" dirty="0"/>
              <a:t>. </a:t>
            </a:r>
            <a:r>
              <a:rPr lang="en-GB" dirty="0" err="1"/>
              <a:t>Por</a:t>
            </a:r>
            <a:r>
              <a:rPr lang="en-GB" baseline="0" dirty="0"/>
              <a:t> </a:t>
            </a:r>
            <a:r>
              <a:rPr lang="en-GB" baseline="0" dirty="0" err="1"/>
              <a:t>tanto</a:t>
            </a:r>
            <a:r>
              <a:rPr lang="en-GB" baseline="0" dirty="0"/>
              <a:t>, no </a:t>
            </a:r>
            <a:r>
              <a:rPr lang="en-GB" baseline="0" dirty="0" err="1"/>
              <a:t>tienen</a:t>
            </a:r>
            <a:r>
              <a:rPr lang="en-GB" baseline="0" dirty="0"/>
              <a:t> </a:t>
            </a:r>
            <a:r>
              <a:rPr lang="en-GB" baseline="0" dirty="0" err="1"/>
              <a:t>muchas</a:t>
            </a:r>
            <a:r>
              <a:rPr lang="en-GB" baseline="0" dirty="0"/>
              <a:t> </a:t>
            </a:r>
            <a:r>
              <a:rPr lang="en-GB" baseline="0" dirty="0" err="1"/>
              <a:t>necesidades</a:t>
            </a:r>
            <a:r>
              <a:rPr lang="en-GB" baseline="0" dirty="0"/>
              <a:t> de </a:t>
            </a:r>
            <a:r>
              <a:rPr lang="en-GB" baseline="0" dirty="0" err="1"/>
              <a:t>apoyo</a:t>
            </a:r>
            <a:r>
              <a:rPr lang="en-GB" baseline="0" dirty="0"/>
              <a:t>. </a:t>
            </a:r>
            <a:endParaRPr lang="en-GB" dirty="0"/>
          </a:p>
        </p:txBody>
      </p:sp>
      <p:sp>
        <p:nvSpPr>
          <p:cNvPr id="4" name="3 Marcador de número de diapositiva"/>
          <p:cNvSpPr>
            <a:spLocks noGrp="1"/>
          </p:cNvSpPr>
          <p:nvPr>
            <p:ph type="sldNum" sz="quarter" idx="10"/>
          </p:nvPr>
        </p:nvSpPr>
        <p:spPr/>
        <p:txBody>
          <a:bodyPr/>
          <a:lstStyle/>
          <a:p>
            <a:fld id="{D32DFAAC-3E6F-4B7D-937E-F3032F3AE31C}" type="slidenum">
              <a:rPr lang="es-ES" smtClean="0"/>
              <a:pPr/>
              <a:t>9</a:t>
            </a:fld>
            <a:endParaRPr lang="es-ES"/>
          </a:p>
        </p:txBody>
      </p:sp>
    </p:spTree>
    <p:extLst>
      <p:ext uri="{BB962C8B-B14F-4D97-AF65-F5344CB8AC3E}">
        <p14:creationId xmlns:p14="http://schemas.microsoft.com/office/powerpoint/2010/main" val="324164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Ejercicio: cuantos amigos tienes?</a:t>
            </a:r>
          </a:p>
        </p:txBody>
      </p:sp>
      <p:sp>
        <p:nvSpPr>
          <p:cNvPr id="4" name="3 Marcador de número de diapositiva"/>
          <p:cNvSpPr>
            <a:spLocks noGrp="1"/>
          </p:cNvSpPr>
          <p:nvPr>
            <p:ph type="sldNum" sz="quarter" idx="10"/>
          </p:nvPr>
        </p:nvSpPr>
        <p:spPr/>
        <p:txBody>
          <a:bodyPr/>
          <a:lstStyle/>
          <a:p>
            <a:fld id="{F2F2533B-6940-46DA-959B-A5405DBADE94}" type="slidenum">
              <a:rPr lang="es-ES" smtClean="0"/>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21/11/2022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1425751"/>
            <a:ext cx="4648200" cy="1102519"/>
          </a:xfrm>
        </p:spPr>
        <p:txBody>
          <a:bodyPr>
            <a:normAutofit/>
          </a:bodyPr>
          <a:lstStyle/>
          <a:p>
            <a:r>
              <a:rPr lang="es-ES_tradnl" sz="2800" b="1" dirty="0">
                <a:solidFill>
                  <a:srgbClr val="232A58"/>
                </a:solidFill>
                <a:ea typeface="Open sans" panose="020B0606030504020204" pitchFamily="34" charset="0"/>
                <a:cs typeface="Open sans" panose="020B0606030504020204" pitchFamily="34" charset="0"/>
              </a:rPr>
              <a:t>Hacia la </a:t>
            </a:r>
            <a:r>
              <a:rPr lang="es-ES_tradnl" sz="2800" b="1" dirty="0" err="1">
                <a:solidFill>
                  <a:srgbClr val="232A58"/>
                </a:solidFill>
                <a:ea typeface="Open sans" panose="020B0606030504020204" pitchFamily="34" charset="0"/>
                <a:cs typeface="Open sans" panose="020B0606030504020204" pitchFamily="34" charset="0"/>
              </a:rPr>
              <a:t>desjudicialización</a:t>
            </a:r>
            <a:r>
              <a:rPr lang="es-ES_tradnl" sz="2800" b="1" dirty="0">
                <a:solidFill>
                  <a:srgbClr val="232A58"/>
                </a:solidFill>
                <a:ea typeface="Open sans" panose="020B0606030504020204" pitchFamily="34" charset="0"/>
                <a:cs typeface="Open sans" panose="020B0606030504020204" pitchFamily="34" charset="0"/>
              </a:rPr>
              <a:t> de Las medidas de apoyo</a:t>
            </a:r>
          </a:p>
        </p:txBody>
      </p:sp>
      <p:sp>
        <p:nvSpPr>
          <p:cNvPr id="3" name="Subtítulo 2"/>
          <p:cNvSpPr>
            <a:spLocks noGrp="1"/>
          </p:cNvSpPr>
          <p:nvPr>
            <p:ph type="subTitle" idx="1"/>
          </p:nvPr>
        </p:nvSpPr>
        <p:spPr>
          <a:xfrm>
            <a:off x="4800600" y="2520803"/>
            <a:ext cx="3733800" cy="495300"/>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Torcuato Recover Balboa</a:t>
            </a:r>
          </a:p>
          <a:p>
            <a:r>
              <a:rPr lang="es-ES_tradnl" sz="1800" b="1" dirty="0">
                <a:solidFill>
                  <a:srgbClr val="3B358B"/>
                </a:solidFill>
                <a:latin typeface="+mj-lt"/>
                <a:ea typeface="Open sans" panose="020B0606030504020204" pitchFamily="34" charset="0"/>
                <a:cs typeface="Open sans" panose="020B0606030504020204" pitchFamily="34" charset="0"/>
              </a:rPr>
              <a:t>Abogado</a:t>
            </a:r>
          </a:p>
          <a:p>
            <a:r>
              <a:rPr lang="es-ES_tradnl" sz="1200" b="1" dirty="0">
                <a:solidFill>
                  <a:srgbClr val="00B050"/>
                </a:solidFill>
                <a:latin typeface="+mj-lt"/>
                <a:ea typeface="Open sans" panose="020B0606030504020204" pitchFamily="34" charset="0"/>
                <a:cs typeface="Open sans" panose="020B0606030504020204" pitchFamily="34" charset="0"/>
              </a:rPr>
              <a:t>Coordinador Red de Juristas Plena Inclusion</a:t>
            </a:r>
          </a:p>
          <a:p>
            <a:r>
              <a:rPr lang="es-ES_tradnl" sz="1200" b="1" dirty="0">
                <a:solidFill>
                  <a:srgbClr val="00B050"/>
                </a:solidFill>
                <a:latin typeface="+mj-lt"/>
                <a:ea typeface="Open sans" panose="020B0606030504020204" pitchFamily="34" charset="0"/>
                <a:cs typeface="Open sans" panose="020B0606030504020204" pitchFamily="34" charset="0"/>
              </a:rPr>
              <a:t>Asociación Española de Entidades Proveedoras de apoyos</a:t>
            </a:r>
          </a:p>
        </p:txBody>
      </p:sp>
    </p:spTree>
    <p:extLst>
      <p:ext uri="{BB962C8B-B14F-4D97-AF65-F5344CB8AC3E}">
        <p14:creationId xmlns:p14="http://schemas.microsoft.com/office/powerpoint/2010/main" val="293019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62"/>
            <a:ext cx="8229600" cy="1143008"/>
          </a:xfrm>
        </p:spPr>
        <p:style>
          <a:lnRef idx="3">
            <a:schemeClr val="lt1"/>
          </a:lnRef>
          <a:fillRef idx="1">
            <a:schemeClr val="accent5"/>
          </a:fillRef>
          <a:effectRef idx="1">
            <a:schemeClr val="accent5"/>
          </a:effectRef>
          <a:fontRef idx="minor">
            <a:schemeClr val="lt1"/>
          </a:fontRef>
        </p:style>
        <p:txBody>
          <a:bodyPr lIns="68580" tIns="34290" rIns="68580" bIns="34290">
            <a:normAutofit fontScale="90000"/>
          </a:bodyPr>
          <a:lstStyle/>
          <a:p>
            <a:r>
              <a:rPr lang="es-ES" dirty="0"/>
              <a:t> El concepto de discapacidad en la Convención:</a:t>
            </a:r>
          </a:p>
        </p:txBody>
      </p:sp>
      <p:sp>
        <p:nvSpPr>
          <p:cNvPr id="3" name="2 Marcador de contenido"/>
          <p:cNvSpPr>
            <a:spLocks noGrp="1"/>
          </p:cNvSpPr>
          <p:nvPr>
            <p:ph idx="1"/>
          </p:nvPr>
        </p:nvSpPr>
        <p:spPr>
          <a:xfrm>
            <a:off x="457200" y="1928808"/>
            <a:ext cx="8229600" cy="3071834"/>
          </a:xfrm>
        </p:spPr>
        <p:txBody>
          <a:bodyPr lIns="68580" tIns="34290" rIns="68580" bIns="34290">
            <a:normAutofit fontScale="77500" lnSpcReduction="20000"/>
          </a:bodyPr>
          <a:lstStyle/>
          <a:p>
            <a:r>
              <a:rPr lang="es-ES" dirty="0"/>
              <a:t>La determinación de un nuevo concepto de discapacidad: </a:t>
            </a:r>
          </a:p>
          <a:p>
            <a:pPr lvl="1">
              <a:buFont typeface="Arial" panose="020B0604020202020204" pitchFamily="34" charset="0"/>
              <a:buChar char="•"/>
            </a:pPr>
            <a:r>
              <a:rPr lang="es-ES" dirty="0"/>
              <a:t>Supera los modelos de exclusión y el modelo médico.</a:t>
            </a:r>
          </a:p>
          <a:p>
            <a:pPr lvl="1">
              <a:buFont typeface="Arial" panose="020B0604020202020204" pitchFamily="34" charset="0"/>
              <a:buChar char="•"/>
            </a:pPr>
            <a:r>
              <a:rPr lang="es-ES" dirty="0"/>
              <a:t>Evita realizar una definición precisa, cerrada, de la discapacidad: </a:t>
            </a:r>
          </a:p>
          <a:p>
            <a:pPr lvl="1">
              <a:buNone/>
            </a:pPr>
            <a:r>
              <a:rPr lang="es-ES" dirty="0"/>
              <a:t> Preámbulo, e</a:t>
            </a:r>
            <a:r>
              <a:rPr lang="es-ES" sz="2700" dirty="0"/>
              <a:t>): </a:t>
            </a:r>
            <a:r>
              <a:rPr lang="es-ES_tradnl" sz="2700" i="1" dirty="0">
                <a:solidFill>
                  <a:schemeClr val="accent5"/>
                </a:solidFill>
                <a:latin typeface="+mj-lt"/>
              </a:rPr>
              <a:t>“</a:t>
            </a:r>
            <a:r>
              <a:rPr lang="es-ES_tradnl" sz="2700" b="1" i="1" dirty="0">
                <a:solidFill>
                  <a:schemeClr val="accent5"/>
                </a:solidFill>
                <a:latin typeface="+mj-lt"/>
              </a:rPr>
              <a:t>la discapacidad es un concepto que evoluciona y que resulta de la interacción entre las personas con deficiencias </a:t>
            </a:r>
            <a:r>
              <a:rPr lang="es-ES_tradnl" sz="2700" b="1" i="1" dirty="0">
                <a:solidFill>
                  <a:srgbClr val="FF0000"/>
                </a:solidFill>
                <a:latin typeface="+mj-lt"/>
              </a:rPr>
              <a:t>y las barreras </a:t>
            </a:r>
            <a:r>
              <a:rPr lang="es-ES_tradnl" sz="2700" b="1" i="1" dirty="0">
                <a:solidFill>
                  <a:srgbClr val="004068"/>
                </a:solidFill>
                <a:latin typeface="+mj-lt"/>
              </a:rPr>
              <a:t>debidas</a:t>
            </a:r>
            <a:r>
              <a:rPr lang="es-ES_tradnl" sz="2700" b="1" i="1" dirty="0">
                <a:solidFill>
                  <a:srgbClr val="CCCC00"/>
                </a:solidFill>
                <a:latin typeface="+mj-lt"/>
              </a:rPr>
              <a:t> </a:t>
            </a:r>
            <a:r>
              <a:rPr lang="es-ES_tradnl" sz="2700" b="1" i="1" dirty="0">
                <a:solidFill>
                  <a:schemeClr val="accent5"/>
                </a:solidFill>
                <a:latin typeface="+mj-lt"/>
              </a:rPr>
              <a:t>a la actitud y al entorno que evitan su participación plena y efectiva en la sociedad</a:t>
            </a:r>
            <a:r>
              <a:rPr lang="es-ES_tradnl" sz="2700" b="1" i="1" dirty="0">
                <a:solidFill>
                  <a:srgbClr val="004068"/>
                </a:solidFill>
                <a:latin typeface="+mj-lt"/>
              </a:rPr>
              <a:t>, </a:t>
            </a:r>
            <a:r>
              <a:rPr lang="es-ES_tradnl" sz="2700" b="1" i="1" dirty="0">
                <a:solidFill>
                  <a:srgbClr val="C00000"/>
                </a:solidFill>
                <a:latin typeface="+mj-lt"/>
              </a:rPr>
              <a:t>en igualdad de condiciones con las demás</a:t>
            </a:r>
            <a:r>
              <a:rPr lang="es-ES_tradnl" sz="2700" b="1" i="1" dirty="0">
                <a:solidFill>
                  <a:schemeClr val="accent5"/>
                </a:solidFill>
                <a:latin typeface="+mj-lt"/>
              </a:rPr>
              <a:t>”.</a:t>
            </a:r>
          </a:p>
          <a:p>
            <a:pPr lvl="1" algn="ctr">
              <a:buNone/>
            </a:pPr>
            <a:r>
              <a:rPr lang="es-ES_tradnl" sz="2700" b="1" i="1" dirty="0">
                <a:solidFill>
                  <a:schemeClr val="accent5"/>
                </a:solidFill>
                <a:latin typeface="+mj-lt"/>
              </a:rPr>
              <a:t> </a:t>
            </a:r>
            <a:r>
              <a:rPr lang="es-ES_tradnl" sz="2700" b="1" i="1" dirty="0" err="1">
                <a:solidFill>
                  <a:schemeClr val="accent6">
                    <a:lumMod val="75000"/>
                  </a:schemeClr>
                </a:solidFill>
                <a:latin typeface="+mj-lt"/>
              </a:rPr>
              <a:t>Discapc</a:t>
            </a:r>
            <a:r>
              <a:rPr lang="es-ES_tradnl" sz="2700" b="1" i="1" dirty="0">
                <a:solidFill>
                  <a:schemeClr val="accent6">
                    <a:lumMod val="75000"/>
                  </a:schemeClr>
                </a:solidFill>
                <a:latin typeface="+mj-lt"/>
              </a:rPr>
              <a:t> = </a:t>
            </a:r>
            <a:r>
              <a:rPr lang="es-ES_tradnl" sz="2700" b="1" i="1" dirty="0" err="1">
                <a:solidFill>
                  <a:schemeClr val="accent6">
                    <a:lumMod val="75000"/>
                  </a:schemeClr>
                </a:solidFill>
                <a:latin typeface="+mj-lt"/>
              </a:rPr>
              <a:t>Defic</a:t>
            </a:r>
            <a:r>
              <a:rPr lang="es-ES_tradnl" sz="2700" b="1" i="1" dirty="0">
                <a:solidFill>
                  <a:schemeClr val="accent6">
                    <a:lumMod val="75000"/>
                  </a:schemeClr>
                </a:solidFill>
                <a:latin typeface="+mj-lt"/>
              </a:rPr>
              <a:t> + barreras</a:t>
            </a:r>
            <a:endParaRPr lang="es-ES" sz="2700" b="1" i="1" dirty="0">
              <a:solidFill>
                <a:schemeClr val="accent6">
                  <a:lumMod val="75000"/>
                </a:schemeClr>
              </a:solidFill>
              <a:latin typeface="+mj-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5"/>
            <a:ext cx="8229600" cy="716007"/>
          </a:xfrm>
        </p:spPr>
        <p:style>
          <a:lnRef idx="1">
            <a:schemeClr val="accent5"/>
          </a:lnRef>
          <a:fillRef idx="3">
            <a:schemeClr val="accent5"/>
          </a:fillRef>
          <a:effectRef idx="2">
            <a:schemeClr val="accent5"/>
          </a:effectRef>
          <a:fontRef idx="minor">
            <a:schemeClr val="lt1"/>
          </a:fontRef>
        </p:style>
        <p:txBody>
          <a:bodyPr lIns="68580" tIns="34290" rIns="68580" bIns="34290">
            <a:normAutofit fontScale="90000"/>
          </a:bodyPr>
          <a:lstStyle/>
          <a:p>
            <a:r>
              <a:rPr lang="es-ES" dirty="0"/>
              <a:t>Más de la Convención</a:t>
            </a:r>
          </a:p>
        </p:txBody>
      </p:sp>
      <p:sp>
        <p:nvSpPr>
          <p:cNvPr id="4" name="3 Rectángulo"/>
          <p:cNvSpPr/>
          <p:nvPr/>
        </p:nvSpPr>
        <p:spPr>
          <a:xfrm>
            <a:off x="731089" y="1287493"/>
            <a:ext cx="7744364" cy="3947234"/>
          </a:xfrm>
          <a:prstGeom prst="rect">
            <a:avLst/>
          </a:prstGeom>
        </p:spPr>
        <p:txBody>
          <a:bodyPr wrap="square" lIns="68580" tIns="34290" rIns="68580" bIns="34290">
            <a:spAutoFit/>
          </a:bodyPr>
          <a:lstStyle/>
          <a:p>
            <a:r>
              <a:rPr lang="es-ES" b="1" dirty="0">
                <a:solidFill>
                  <a:srgbClr val="C00000"/>
                </a:solidFill>
              </a:rPr>
              <a:t>PREAMBULO:</a:t>
            </a:r>
          </a:p>
          <a:p>
            <a:r>
              <a:rPr lang="es-ES" b="1" dirty="0"/>
              <a:t>m)</a:t>
            </a:r>
            <a:r>
              <a:rPr lang="es-ES" dirty="0"/>
              <a:t> </a:t>
            </a:r>
            <a:r>
              <a:rPr lang="es-ES" dirty="0">
                <a:solidFill>
                  <a:srgbClr val="00B050"/>
                </a:solidFill>
              </a:rPr>
              <a:t>Reconociendo </a:t>
            </a:r>
            <a:r>
              <a:rPr lang="es-ES" u="sng" dirty="0">
                <a:solidFill>
                  <a:srgbClr val="00B050"/>
                </a:solidFill>
                <a:effectLst>
                  <a:outerShdw blurRad="38100" dist="38100" dir="2700000" algn="tl">
                    <a:srgbClr val="000000">
                      <a:alpha val="43137"/>
                    </a:srgbClr>
                  </a:outerShdw>
                </a:effectLst>
              </a:rPr>
              <a:t>el valor de las contribuciones que realizan y pueden realizar las personas con discapacidad al bienestar general y a la diversidad de sus comunidades</a:t>
            </a:r>
            <a:r>
              <a:rPr lang="es-ES" dirty="0">
                <a:solidFill>
                  <a:srgbClr val="00B050"/>
                </a:solidFill>
              </a:rPr>
              <a:t>, y que la promoción del pleno goce de los derechos humanos y las libertades fundamentales por las personas con discapacidad y de su plena participación tendrán como resultado un mayor sentido de pertenencia de estas personas y avances significativos en el desarrollo económico, social y humano de la sociedad y en la erradicación de la pobreza,</a:t>
            </a:r>
          </a:p>
          <a:p>
            <a:r>
              <a:rPr lang="es-ES" b="1" dirty="0"/>
              <a:t>n)</a:t>
            </a:r>
            <a:r>
              <a:rPr lang="es-ES" dirty="0"/>
              <a:t> </a:t>
            </a:r>
            <a:r>
              <a:rPr lang="es-ES" dirty="0">
                <a:solidFill>
                  <a:srgbClr val="0070C0"/>
                </a:solidFill>
              </a:rPr>
              <a:t>Reconociendo la importancia que para las personas con discapacidad reviste su autonomía e independencia individual, incluida la libertad de tomar sus propias decisiones,</a:t>
            </a:r>
          </a:p>
          <a:p>
            <a:r>
              <a:rPr lang="es-ES" b="1" dirty="0"/>
              <a:t>o)</a:t>
            </a:r>
            <a:r>
              <a:rPr lang="es-ES" dirty="0"/>
              <a:t> </a:t>
            </a:r>
            <a:r>
              <a:rPr lang="es-ES" dirty="0">
                <a:solidFill>
                  <a:srgbClr val="FF0000"/>
                </a:solidFill>
              </a:rPr>
              <a:t>Considerando que las personas con discapacidad deben tener la oportunidad de participar activamente en los procesos de adopción de decisiones sobre políticas y programas, incluidos los que les afectan directamente,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800"/>
            <a:ext cx="6329378" cy="1428760"/>
          </a:xfrm>
        </p:spPr>
        <p:style>
          <a:lnRef idx="3">
            <a:schemeClr val="lt1"/>
          </a:lnRef>
          <a:fillRef idx="1">
            <a:schemeClr val="accent5"/>
          </a:fillRef>
          <a:effectRef idx="1">
            <a:schemeClr val="accent5"/>
          </a:effectRef>
          <a:fontRef idx="minor">
            <a:schemeClr val="lt1"/>
          </a:fontRef>
        </p:style>
        <p:txBody>
          <a:bodyPr lIns="68580" tIns="34290" rIns="68580" bIns="34290">
            <a:normAutofit/>
          </a:bodyPr>
          <a:lstStyle/>
          <a:p>
            <a:r>
              <a:rPr lang="es-ES" dirty="0"/>
              <a:t>Los sustanciales artículos </a:t>
            </a:r>
            <a:r>
              <a:rPr lang="es-ES" dirty="0">
                <a:solidFill>
                  <a:srgbClr val="0070C0"/>
                </a:solidFill>
              </a:rPr>
              <a:t>12 y 13 </a:t>
            </a:r>
            <a:r>
              <a:rPr lang="es-ES" dirty="0"/>
              <a:t>de la Convención:</a:t>
            </a:r>
          </a:p>
        </p:txBody>
      </p:sp>
      <p:sp>
        <p:nvSpPr>
          <p:cNvPr id="5" name="4 Marcador de contenido"/>
          <p:cNvSpPr>
            <a:spLocks noGrp="1"/>
          </p:cNvSpPr>
          <p:nvPr>
            <p:ph idx="1"/>
          </p:nvPr>
        </p:nvSpPr>
        <p:spPr>
          <a:xfrm>
            <a:off x="467544" y="2463739"/>
            <a:ext cx="5747530" cy="2558657"/>
          </a:xfrm>
        </p:spPr>
        <p:txBody>
          <a:bodyPr lIns="68580" tIns="34290" rIns="68580" bIns="34290">
            <a:normAutofit fontScale="85000" lnSpcReduction="20000"/>
          </a:bodyPr>
          <a:lstStyle/>
          <a:p>
            <a:endParaRPr lang="es-ES" sz="1800" dirty="0"/>
          </a:p>
          <a:p>
            <a:endParaRPr lang="es-ES" sz="1800" dirty="0"/>
          </a:p>
          <a:p>
            <a:r>
              <a:rPr lang="es-ES" sz="2400" dirty="0"/>
              <a:t>De la Incapacitación </a:t>
            </a:r>
            <a:r>
              <a:rPr lang="es-ES" sz="2400" dirty="0">
                <a:solidFill>
                  <a:srgbClr val="004068"/>
                </a:solidFill>
              </a:rPr>
              <a:t>“por enfermedad o deficiencia persistente” </a:t>
            </a:r>
            <a:r>
              <a:rPr lang="es-ES" sz="2400" dirty="0"/>
              <a:t>(ART. 200 C.C.),/ versus </a:t>
            </a:r>
          </a:p>
          <a:p>
            <a:pPr>
              <a:buNone/>
            </a:pPr>
            <a:r>
              <a:rPr lang="es-ES" sz="2400" dirty="0">
                <a:solidFill>
                  <a:schemeClr val="accent5"/>
                </a:solidFill>
              </a:rPr>
              <a:t>A </a:t>
            </a:r>
            <a:r>
              <a:rPr lang="es-ES" sz="2400" b="1" dirty="0">
                <a:solidFill>
                  <a:srgbClr val="C00000"/>
                </a:solidFill>
              </a:rPr>
              <a:t>La Capacidad jurídica en IGUALDAD DE CONDICIONES CON LOS DEMÁS en todos los aspectos de la vida. Art. 12.2</a:t>
            </a:r>
          </a:p>
          <a:p>
            <a:pPr>
              <a:buNone/>
            </a:pPr>
            <a:r>
              <a:rPr lang="es-ES" sz="2400" dirty="0">
                <a:solidFill>
                  <a:schemeClr val="accent5"/>
                </a:solidFill>
              </a:rPr>
              <a:t> * </a:t>
            </a:r>
            <a:r>
              <a:rPr lang="es-ES" sz="2400" dirty="0"/>
              <a:t>De la sustitución a los </a:t>
            </a:r>
            <a:r>
              <a:rPr lang="es-ES" sz="2400" b="1" u="sng" dirty="0">
                <a:solidFill>
                  <a:srgbClr val="004068"/>
                </a:solidFill>
              </a:rPr>
              <a:t>APOYOS</a:t>
            </a:r>
            <a:r>
              <a:rPr lang="es-ES" sz="2400" dirty="0"/>
              <a:t>. Art. 12.3</a:t>
            </a:r>
          </a:p>
          <a:p>
            <a:pPr>
              <a:buNone/>
            </a:pPr>
            <a:r>
              <a:rPr lang="es-ES" sz="2400" dirty="0">
                <a:solidFill>
                  <a:schemeClr val="accent6">
                    <a:lumMod val="75000"/>
                  </a:schemeClr>
                </a:solidFill>
              </a:rPr>
              <a:t>* La Capacitación de los profesionales. Art. 13. </a:t>
            </a:r>
          </a:p>
        </p:txBody>
      </p:sp>
      <p:pic>
        <p:nvPicPr>
          <p:cNvPr id="6" name="5 Imagen" descr="images.jpg"/>
          <p:cNvPicPr>
            <a:picLocks noChangeAspect="1"/>
          </p:cNvPicPr>
          <p:nvPr/>
        </p:nvPicPr>
        <p:blipFill>
          <a:blip r:embed="rId2" cstate="print"/>
          <a:stretch>
            <a:fillRect/>
          </a:stretch>
        </p:blipFill>
        <p:spPr>
          <a:xfrm>
            <a:off x="6786578" y="1486595"/>
            <a:ext cx="2500298" cy="195428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34604"/>
            <a:ext cx="8229600" cy="1222766"/>
          </a:xfrm>
        </p:spPr>
        <p:style>
          <a:lnRef idx="1">
            <a:schemeClr val="accent4"/>
          </a:lnRef>
          <a:fillRef idx="2">
            <a:schemeClr val="accent4"/>
          </a:fillRef>
          <a:effectRef idx="1">
            <a:schemeClr val="accent4"/>
          </a:effectRef>
          <a:fontRef idx="minor">
            <a:schemeClr val="dk1"/>
          </a:fontRef>
        </p:style>
        <p:txBody>
          <a:bodyPr lIns="68580" tIns="34290" rIns="68580" bIns="34290"/>
          <a:lstStyle/>
          <a:p>
            <a:r>
              <a:rPr lang="es-ES" dirty="0"/>
              <a:t>De la “muerte civil” a la capacidad con apoyos</a:t>
            </a:r>
          </a:p>
        </p:txBody>
      </p:sp>
      <p:sp>
        <p:nvSpPr>
          <p:cNvPr id="3" name="2 Marcador de contenido"/>
          <p:cNvSpPr>
            <a:spLocks noGrp="1"/>
          </p:cNvSpPr>
          <p:nvPr>
            <p:ph idx="1"/>
          </p:nvPr>
        </p:nvSpPr>
        <p:spPr>
          <a:xfrm>
            <a:off x="457200" y="1857370"/>
            <a:ext cx="8229600" cy="2737252"/>
          </a:xfrm>
        </p:spPr>
        <p:txBody>
          <a:bodyPr lIns="68580" tIns="34290" rIns="68580" bIns="34290"/>
          <a:lstStyle/>
          <a:p>
            <a:r>
              <a:rPr lang="es-ES" sz="2400" b="1" dirty="0"/>
              <a:t>Artículo 12 Igual reconocimiento como persona ante la ley</a:t>
            </a:r>
          </a:p>
          <a:p>
            <a:r>
              <a:rPr lang="es-ES" sz="2400" b="1" dirty="0"/>
              <a:t>1.</a:t>
            </a:r>
            <a:r>
              <a:rPr lang="es-ES" sz="2400" dirty="0"/>
              <a:t> Los Estados Partes reafirman que las personas con discapacidad tienen derecho en todas partes al reconocimiento de su personalidad jurídica.</a:t>
            </a:r>
          </a:p>
          <a:p>
            <a:r>
              <a:rPr lang="es-ES" sz="2400" b="1" dirty="0"/>
              <a:t>2.</a:t>
            </a:r>
            <a:r>
              <a:rPr lang="es-ES" sz="2400" dirty="0"/>
              <a:t> Los Estados Partes reconocerán que </a:t>
            </a:r>
            <a:r>
              <a:rPr lang="es-ES" sz="2400" dirty="0">
                <a:solidFill>
                  <a:srgbClr val="C00000"/>
                </a:solidFill>
              </a:rPr>
              <a:t>las personas con discapacidad </a:t>
            </a:r>
            <a:r>
              <a:rPr lang="es-ES" sz="2400" b="1" u="sng" dirty="0">
                <a:solidFill>
                  <a:srgbClr val="C00000"/>
                </a:solidFill>
              </a:rPr>
              <a:t>tienen capacidad jurídica </a:t>
            </a:r>
            <a:r>
              <a:rPr lang="es-ES" sz="2400" dirty="0">
                <a:solidFill>
                  <a:srgbClr val="C00000"/>
                </a:solidFill>
              </a:rPr>
              <a:t>en igualdad de condiciones con las demás </a:t>
            </a:r>
            <a:r>
              <a:rPr lang="es-ES" sz="2400" dirty="0"/>
              <a:t>en todos los aspectos de la vida.</a:t>
            </a:r>
          </a:p>
          <a:p>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62"/>
            <a:ext cx="8229600" cy="1214446"/>
          </a:xfrm>
        </p:spPr>
        <p:style>
          <a:lnRef idx="1">
            <a:schemeClr val="accent3"/>
          </a:lnRef>
          <a:fillRef idx="2">
            <a:schemeClr val="accent3"/>
          </a:fillRef>
          <a:effectRef idx="1">
            <a:schemeClr val="accent3"/>
          </a:effectRef>
          <a:fontRef idx="minor">
            <a:schemeClr val="dk1"/>
          </a:fontRef>
        </p:style>
        <p:txBody>
          <a:bodyPr lIns="68580" tIns="34290" rIns="68580" bIns="34290">
            <a:normAutofit fontScale="90000"/>
          </a:bodyPr>
          <a:lstStyle/>
          <a:p>
            <a:r>
              <a:rPr lang="es-ES" dirty="0"/>
              <a:t>De que hablamos cuando hablamos de </a:t>
            </a:r>
            <a:r>
              <a:rPr lang="es-ES" b="1" u="sng" dirty="0">
                <a:solidFill>
                  <a:schemeClr val="accent5"/>
                </a:solidFill>
              </a:rPr>
              <a:t>APOYOS</a:t>
            </a:r>
            <a:r>
              <a:rPr lang="es-ES" dirty="0">
                <a:solidFill>
                  <a:schemeClr val="accent5"/>
                </a:solidFill>
              </a:rPr>
              <a:t>:</a:t>
            </a:r>
          </a:p>
        </p:txBody>
      </p:sp>
      <p:sp>
        <p:nvSpPr>
          <p:cNvPr id="3" name="2 Marcador de contenido"/>
          <p:cNvSpPr>
            <a:spLocks noGrp="1"/>
          </p:cNvSpPr>
          <p:nvPr>
            <p:ph idx="1"/>
          </p:nvPr>
        </p:nvSpPr>
        <p:spPr>
          <a:xfrm>
            <a:off x="457200" y="2071684"/>
            <a:ext cx="8229600" cy="2522938"/>
          </a:xfrm>
        </p:spPr>
        <p:txBody>
          <a:bodyPr lIns="68580" tIns="34290" rIns="68580" bIns="34290">
            <a:normAutofit fontScale="62500" lnSpcReduction="20000"/>
          </a:bodyPr>
          <a:lstStyle/>
          <a:p>
            <a:pPr marL="0" indent="0">
              <a:buNone/>
            </a:pPr>
            <a:r>
              <a:rPr lang="es-ES" u="sng" dirty="0"/>
              <a:t>Observación general n.º 1 del Comité de los derechos de las personas con discapacidad. 15:</a:t>
            </a:r>
          </a:p>
          <a:p>
            <a:pPr>
              <a:buNone/>
            </a:pPr>
            <a:endParaRPr lang="es-ES" u="sng" dirty="0"/>
          </a:p>
          <a:p>
            <a:pPr marL="0" indent="0">
              <a:buNone/>
            </a:pPr>
            <a:r>
              <a:rPr lang="es-ES" dirty="0"/>
              <a:t>“es un término amplio que engloba arreglos oficiales y oficiosos, de distintos tipos e intensidades. Por ejemplo, </a:t>
            </a:r>
            <a:r>
              <a:rPr lang="es-ES" b="1" dirty="0">
                <a:solidFill>
                  <a:schemeClr val="accent5"/>
                </a:solidFill>
              </a:rPr>
              <a:t>las personas con discapacidad pueden escoger a una o más personas de apoyo</a:t>
            </a:r>
            <a:r>
              <a:rPr lang="es-ES" dirty="0"/>
              <a:t> en las que confíen que les ayuden a ejercer su capacidad jurídica para determinados tipos de decisiones, recurrir a la ayuda mutua, la promoción o la asistencia para comunicarse. Incluir </a:t>
            </a:r>
            <a:r>
              <a:rPr lang="es-ES" b="1" dirty="0">
                <a:solidFill>
                  <a:schemeClr val="accent5"/>
                </a:solidFill>
              </a:rPr>
              <a:t>medidas relacionadas con el diseño y la accesibilidad</a:t>
            </a:r>
            <a:r>
              <a:rPr lang="es-E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V="1">
            <a:off x="500034" y="535766"/>
            <a:ext cx="8229600" cy="535785"/>
          </a:xfrm>
        </p:spPr>
        <p:style>
          <a:lnRef idx="1">
            <a:schemeClr val="accent6"/>
          </a:lnRef>
          <a:fillRef idx="2">
            <a:schemeClr val="accent6"/>
          </a:fillRef>
          <a:effectRef idx="1">
            <a:schemeClr val="accent6"/>
          </a:effectRef>
          <a:fontRef idx="minor">
            <a:schemeClr val="dk1"/>
          </a:fontRef>
        </p:style>
        <p:txBody>
          <a:bodyPr lIns="68580" tIns="34290" rIns="68580" bIns="34290">
            <a:normAutofit fontScale="90000"/>
          </a:bodyPr>
          <a:lstStyle/>
          <a:p>
            <a:r>
              <a:rPr lang="es-ES" dirty="0"/>
              <a:t>Apoyando </a:t>
            </a:r>
            <a:r>
              <a:rPr lang="es-ES" dirty="0" err="1"/>
              <a:t>todoS</a:t>
            </a:r>
            <a:r>
              <a:rPr lang="es-ES" dirty="0"/>
              <a:t> los derechos:</a:t>
            </a:r>
          </a:p>
        </p:txBody>
      </p:sp>
      <p:sp>
        <p:nvSpPr>
          <p:cNvPr id="3" name="2 Marcador de contenido"/>
          <p:cNvSpPr>
            <a:spLocks noGrp="1"/>
          </p:cNvSpPr>
          <p:nvPr>
            <p:ph sz="half" idx="1"/>
          </p:nvPr>
        </p:nvSpPr>
        <p:spPr>
          <a:xfrm>
            <a:off x="0" y="1214428"/>
            <a:ext cx="4495800" cy="3929072"/>
          </a:xfrm>
          <a:ln>
            <a:solidFill>
              <a:srgbClr val="0070C0"/>
            </a:solidFill>
          </a:ln>
        </p:spPr>
        <p:style>
          <a:lnRef idx="1">
            <a:schemeClr val="accent4"/>
          </a:lnRef>
          <a:fillRef idx="2">
            <a:schemeClr val="accent4"/>
          </a:fillRef>
          <a:effectRef idx="1">
            <a:schemeClr val="accent4"/>
          </a:effectRef>
          <a:fontRef idx="minor">
            <a:schemeClr val="dk1"/>
          </a:fontRef>
        </p:style>
        <p:txBody>
          <a:bodyPr lIns="68580" tIns="34290" rIns="68580" bIns="34290">
            <a:normAutofit lnSpcReduction="10000"/>
          </a:bodyPr>
          <a:lstStyle/>
          <a:p>
            <a:r>
              <a:rPr lang="es-ES" dirty="0"/>
              <a:t>“</a:t>
            </a:r>
            <a:r>
              <a:rPr lang="es-ES" sz="2000" dirty="0"/>
              <a:t>Cada persona con discapacidad intelectual tiene sus propios intereses, sueños y capacidades que desarrollar. Puede y quiere decidir. Pero para todo ello, puede necesitar apoyos, más o menos intensos y no siempre los mismos. Los apoyos son recursos, estrategias o personas que nos ayudan a conseguir lo que queremos.</a:t>
            </a:r>
          </a:p>
          <a:p>
            <a:r>
              <a:rPr lang="es-ES" sz="2000" dirty="0"/>
              <a:t>Necesita oportunidades y un trato digno.” </a:t>
            </a:r>
          </a:p>
          <a:p>
            <a:pPr>
              <a:buNone/>
            </a:pPr>
            <a:r>
              <a:rPr lang="es-ES" sz="2000" dirty="0"/>
              <a:t>Asoc. </a:t>
            </a:r>
            <a:r>
              <a:rPr lang="es-ES" sz="2000" i="1" dirty="0">
                <a:solidFill>
                  <a:srgbClr val="C00000"/>
                </a:solidFill>
                <a:effectLst>
                  <a:outerShdw blurRad="38100" dist="38100" dir="2700000" algn="tl">
                    <a:srgbClr val="000000">
                      <a:alpha val="43137"/>
                    </a:srgbClr>
                  </a:outerShdw>
                </a:effectLst>
              </a:rPr>
              <a:t>A TODA VELA</a:t>
            </a:r>
          </a:p>
          <a:p>
            <a:endParaRPr lang="es-ES" dirty="0"/>
          </a:p>
        </p:txBody>
      </p:sp>
      <p:pic>
        <p:nvPicPr>
          <p:cNvPr id="11266" name="Picture 2" descr="C:\Users\Recover\Pictures\Galería multimedia de Microsoft\2271_1_Corazon de rock and roll_2.jpg"/>
          <p:cNvPicPr>
            <a:picLocks noGrp="1" noChangeAspect="1" noChangeArrowheads="1"/>
          </p:cNvPicPr>
          <p:nvPr>
            <p:ph sz="half" idx="2"/>
          </p:nvPr>
        </p:nvPicPr>
        <p:blipFill>
          <a:blip r:embed="rId3" cstate="print"/>
          <a:stretch>
            <a:fillRect/>
          </a:stretch>
        </p:blipFill>
        <p:spPr bwMode="auto">
          <a:xfrm>
            <a:off x="4648200" y="1607338"/>
            <a:ext cx="4038600" cy="2893239"/>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afalda dignidad.jpg"/>
          <p:cNvPicPr>
            <a:picLocks noChangeAspect="1"/>
          </p:cNvPicPr>
          <p:nvPr/>
        </p:nvPicPr>
        <p:blipFill>
          <a:blip r:embed="rId2" cstate="print"/>
          <a:stretch>
            <a:fillRect/>
          </a:stretch>
        </p:blipFill>
        <p:spPr>
          <a:xfrm>
            <a:off x="3176671" y="3379424"/>
            <a:ext cx="3843828" cy="1623611"/>
          </a:xfrm>
          <a:prstGeom prst="rect">
            <a:avLst/>
          </a:prstGeom>
        </p:spPr>
      </p:pic>
      <p:sp>
        <p:nvSpPr>
          <p:cNvPr id="2" name="1 Título"/>
          <p:cNvSpPr>
            <a:spLocks noGrp="1"/>
          </p:cNvSpPr>
          <p:nvPr>
            <p:ph type="title"/>
          </p:nvPr>
        </p:nvSpPr>
        <p:spPr>
          <a:xfrm>
            <a:off x="168893" y="714362"/>
            <a:ext cx="8820472" cy="785818"/>
          </a:xfrm>
        </p:spPr>
        <p:style>
          <a:lnRef idx="3">
            <a:schemeClr val="lt1"/>
          </a:lnRef>
          <a:fillRef idx="1">
            <a:schemeClr val="accent5"/>
          </a:fillRef>
          <a:effectRef idx="1">
            <a:schemeClr val="accent5"/>
          </a:effectRef>
          <a:fontRef idx="minor">
            <a:schemeClr val="lt1"/>
          </a:fontRef>
        </p:style>
        <p:txBody>
          <a:bodyPr lIns="68580" tIns="34290" rIns="68580" bIns="34290">
            <a:normAutofit fontScale="90000"/>
          </a:bodyPr>
          <a:lstStyle/>
          <a:p>
            <a:r>
              <a:rPr lang="es-ES" dirty="0"/>
              <a:t>Principios inspiradores de la reforma: </a:t>
            </a:r>
            <a:br>
              <a:rPr lang="es-ES" dirty="0"/>
            </a:br>
            <a:br>
              <a:rPr lang="es-ES" dirty="0"/>
            </a:br>
            <a:endParaRPr lang="es-ES" dirty="0"/>
          </a:p>
        </p:txBody>
      </p:sp>
      <p:sp>
        <p:nvSpPr>
          <p:cNvPr id="3" name="2 Marcador de contenido"/>
          <p:cNvSpPr>
            <a:spLocks noGrp="1"/>
          </p:cNvSpPr>
          <p:nvPr>
            <p:ph idx="1"/>
          </p:nvPr>
        </p:nvSpPr>
        <p:spPr>
          <a:xfrm>
            <a:off x="285720" y="1857370"/>
            <a:ext cx="7581473" cy="4327955"/>
          </a:xfrm>
        </p:spPr>
        <p:txBody>
          <a:bodyPr lIns="68580" tIns="34290" rIns="68580" bIns="34290">
            <a:normAutofit/>
          </a:bodyPr>
          <a:lstStyle/>
          <a:p>
            <a:r>
              <a:rPr lang="es-ES" sz="1500" dirty="0"/>
              <a:t>el respeto a la dignidad de la persona</a:t>
            </a:r>
          </a:p>
          <a:p>
            <a:r>
              <a:rPr lang="es-ES" sz="1500" dirty="0"/>
              <a:t>tutela de sus derechos fundamentales </a:t>
            </a:r>
          </a:p>
          <a:p>
            <a:r>
              <a:rPr lang="es-ES" sz="1500" b="1" dirty="0">
                <a:solidFill>
                  <a:schemeClr val="accent5"/>
                </a:solidFill>
              </a:rPr>
              <a:t>respeto a la libre voluntad de la persona </a:t>
            </a:r>
            <a:r>
              <a:rPr lang="es-ES" sz="1500" dirty="0"/>
              <a:t>con discapacidad</a:t>
            </a:r>
          </a:p>
          <a:p>
            <a:r>
              <a:rPr lang="es-ES" sz="1500" dirty="0"/>
              <a:t> principios de necesidad y proporcionalidad de las medidas de apoyo que, en su caso, pueda necesitar esa persona para el ejercicio de su capacidad jurídica en igualdad de condiciones con los demás. </a:t>
            </a:r>
          </a:p>
          <a:p>
            <a:pPr indent="9525">
              <a:buNone/>
            </a:pPr>
            <a:r>
              <a:rPr lang="es-ES" sz="1500" dirty="0"/>
              <a:t>Como ha puesto en evidencia la Observación General del Comité de Expertos de las Naciones Unidas, 2014,  capacidad jurídica abarca tanto la titularidad de los derechos, como la legitimación para ejercitarlos.</a:t>
            </a:r>
          </a:p>
          <a:p>
            <a:endParaRPr lang="es-E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61"/>
            <a:ext cx="8229600" cy="642943"/>
          </a:xfrm>
        </p:spPr>
        <p:style>
          <a:lnRef idx="3">
            <a:schemeClr val="lt1"/>
          </a:lnRef>
          <a:fillRef idx="1">
            <a:schemeClr val="accent5"/>
          </a:fillRef>
          <a:effectRef idx="1">
            <a:schemeClr val="accent5"/>
          </a:effectRef>
          <a:fontRef idx="minor">
            <a:schemeClr val="lt1"/>
          </a:fontRef>
        </p:style>
        <p:txBody>
          <a:bodyPr lIns="68580" tIns="34290" rIns="68580" bIns="34290"/>
          <a:lstStyle/>
          <a:p>
            <a:r>
              <a:rPr lang="es-ES" dirty="0"/>
              <a:t>Las consecuencias</a:t>
            </a:r>
          </a:p>
        </p:txBody>
      </p:sp>
      <p:sp>
        <p:nvSpPr>
          <p:cNvPr id="3" name="2 Marcador de contenido"/>
          <p:cNvSpPr>
            <a:spLocks noGrp="1"/>
          </p:cNvSpPr>
          <p:nvPr>
            <p:ph idx="1"/>
          </p:nvPr>
        </p:nvSpPr>
        <p:spPr/>
        <p:txBody>
          <a:bodyPr lIns="68580" tIns="34290" rIns="68580" bIns="34290">
            <a:normAutofit/>
          </a:bodyPr>
          <a:lstStyle/>
          <a:p>
            <a:endParaRPr lang="es-ES" sz="2100" dirty="0"/>
          </a:p>
          <a:p>
            <a:r>
              <a:rPr lang="es-ES" sz="2100" dirty="0"/>
              <a:t>Del “traje a medida”.</a:t>
            </a:r>
          </a:p>
          <a:p>
            <a:endParaRPr lang="es-ES" sz="2100" dirty="0"/>
          </a:p>
          <a:p>
            <a:pPr marL="0" indent="0">
              <a:buNone/>
            </a:pPr>
            <a:endParaRPr lang="es-ES" sz="2100" dirty="0"/>
          </a:p>
          <a:p>
            <a:r>
              <a:rPr lang="es-ES" sz="2100" dirty="0"/>
              <a:t>A la versatilidad, en función de cada circunstancia, de cada decisión.</a:t>
            </a:r>
          </a:p>
        </p:txBody>
      </p:sp>
      <p:pic>
        <p:nvPicPr>
          <p:cNvPr id="4" name="3 Imagen" descr="ilustracion-traje-medida.jpg"/>
          <p:cNvPicPr>
            <a:picLocks noChangeAspect="1"/>
          </p:cNvPicPr>
          <p:nvPr/>
        </p:nvPicPr>
        <p:blipFill rotWithShape="1">
          <a:blip r:embed="rId2" cstate="print"/>
          <a:srcRect r="14984"/>
          <a:stretch/>
        </p:blipFill>
        <p:spPr>
          <a:xfrm>
            <a:off x="4667742" y="1357303"/>
            <a:ext cx="4001652" cy="1428761"/>
          </a:xfrm>
          <a:prstGeom prst="rect">
            <a:avLst/>
          </a:prstGeom>
        </p:spPr>
      </p:pic>
      <p:pic>
        <p:nvPicPr>
          <p:cNvPr id="5" name="4 Imagen" descr="armarioconropa.jpg"/>
          <p:cNvPicPr>
            <a:picLocks noChangeAspect="1"/>
          </p:cNvPicPr>
          <p:nvPr/>
        </p:nvPicPr>
        <p:blipFill>
          <a:blip r:embed="rId3" cstate="print"/>
          <a:stretch>
            <a:fillRect/>
          </a:stretch>
        </p:blipFill>
        <p:spPr>
          <a:xfrm>
            <a:off x="247013" y="3306281"/>
            <a:ext cx="5160036" cy="15311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VENTANILLA.jpg"/>
          <p:cNvPicPr>
            <a:picLocks noGrp="1" noChangeAspect="1"/>
          </p:cNvPicPr>
          <p:nvPr>
            <p:ph idx="1"/>
          </p:nvPr>
        </p:nvPicPr>
        <p:blipFill>
          <a:blip r:embed="rId2" cstate="print"/>
          <a:stretch>
            <a:fillRect/>
          </a:stretch>
        </p:blipFill>
        <p:spPr>
          <a:xfrm>
            <a:off x="5724128" y="785800"/>
            <a:ext cx="2619375" cy="2272004"/>
          </a:xfrm>
        </p:spPr>
      </p:pic>
      <p:sp>
        <p:nvSpPr>
          <p:cNvPr id="4" name="1 Título"/>
          <p:cNvSpPr>
            <a:spLocks noGrp="1"/>
          </p:cNvSpPr>
          <p:nvPr>
            <p:ph type="title"/>
          </p:nvPr>
        </p:nvSpPr>
        <p:spPr>
          <a:xfrm>
            <a:off x="457200" y="714362"/>
            <a:ext cx="5329246" cy="1285884"/>
          </a:xfrm>
        </p:spPr>
        <p:style>
          <a:lnRef idx="0">
            <a:schemeClr val="accent6"/>
          </a:lnRef>
          <a:fillRef idx="3">
            <a:schemeClr val="accent6"/>
          </a:fillRef>
          <a:effectRef idx="3">
            <a:schemeClr val="accent6"/>
          </a:effectRef>
          <a:fontRef idx="minor">
            <a:schemeClr val="lt1"/>
          </a:fontRef>
        </p:style>
        <p:txBody>
          <a:bodyPr lIns="68580" tIns="34290" rIns="68580" bIns="34290">
            <a:normAutofit fontScale="90000"/>
          </a:bodyPr>
          <a:lstStyle/>
          <a:p>
            <a:r>
              <a:rPr lang="es-ES" dirty="0"/>
              <a:t>La </a:t>
            </a:r>
            <a:r>
              <a:rPr lang="es-ES" dirty="0" err="1"/>
              <a:t>versatilidaddel</a:t>
            </a:r>
            <a:r>
              <a:rPr lang="es-ES" dirty="0"/>
              <a:t> nuevo modelo: Individualizar </a:t>
            </a:r>
          </a:p>
        </p:txBody>
      </p:sp>
      <p:pic>
        <p:nvPicPr>
          <p:cNvPr id="6" name="5 Imagen" descr="PUERTAS.jpg"/>
          <p:cNvPicPr>
            <a:picLocks noChangeAspect="1"/>
          </p:cNvPicPr>
          <p:nvPr/>
        </p:nvPicPr>
        <p:blipFill>
          <a:blip r:embed="rId3" cstate="print"/>
          <a:stretch>
            <a:fillRect/>
          </a:stretch>
        </p:blipFill>
        <p:spPr>
          <a:xfrm>
            <a:off x="4644008" y="3057805"/>
            <a:ext cx="3905250" cy="1364735"/>
          </a:xfrm>
          <a:prstGeom prst="rect">
            <a:avLst/>
          </a:prstGeom>
        </p:spPr>
      </p:pic>
      <p:sp>
        <p:nvSpPr>
          <p:cNvPr id="39937" name="Rectangle 1"/>
          <p:cNvSpPr>
            <a:spLocks noChangeArrowheads="1"/>
          </p:cNvSpPr>
          <p:nvPr/>
        </p:nvSpPr>
        <p:spPr bwMode="auto">
          <a:xfrm>
            <a:off x="179512" y="2000246"/>
            <a:ext cx="5112568" cy="6232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70272" algn="just" defTabSz="685800" fontAlgn="base">
              <a:spcBef>
                <a:spcPct val="0"/>
              </a:spcBef>
              <a:spcAft>
                <a:spcPct val="0"/>
              </a:spcAft>
            </a:pPr>
            <a:r>
              <a:rPr lang="es-ES_tradnl" dirty="0">
                <a:latin typeface="Bookman Old Style" pitchFamily="18" charset="0"/>
                <a:ea typeface="Times New Roman" pitchFamily="18" charset="0"/>
                <a:cs typeface="Arial" pitchFamily="34" charset="0"/>
              </a:rPr>
              <a:t>Pasamos de un sistema de “VENTANILLA UNICA”: LA INCAPACITACIÓN  ……………</a:t>
            </a:r>
            <a:endParaRPr lang="es-ES_tradnl" dirty="0">
              <a:latin typeface="Arial" pitchFamily="34" charset="0"/>
              <a:cs typeface="Arial" pitchFamily="34" charset="0"/>
            </a:endParaRPr>
          </a:p>
        </p:txBody>
      </p:sp>
      <p:sp>
        <p:nvSpPr>
          <p:cNvPr id="39938" name="Rectangle 2"/>
          <p:cNvSpPr>
            <a:spLocks noChangeArrowheads="1"/>
          </p:cNvSpPr>
          <p:nvPr/>
        </p:nvSpPr>
        <p:spPr bwMode="auto">
          <a:xfrm>
            <a:off x="0" y="3227558"/>
            <a:ext cx="4499992" cy="71558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s-ES_tradnl"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a typeface="Times New Roman" pitchFamily="18" charset="0"/>
                <a:cs typeface="Arial" pitchFamily="34" charset="0"/>
              </a:rPr>
              <a:t>A LA OFERTA DE UNA VARIEDAD DE OPCIONES</a:t>
            </a:r>
            <a:endParaRPr lang="es-ES_tradnl"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799996"/>
            <a:ext cx="7886700" cy="928695"/>
          </a:xfrm>
        </p:spPr>
        <p:style>
          <a:lnRef idx="1">
            <a:schemeClr val="accent6"/>
          </a:lnRef>
          <a:fillRef idx="2">
            <a:schemeClr val="accent6"/>
          </a:fillRef>
          <a:effectRef idx="1">
            <a:schemeClr val="accent6"/>
          </a:effectRef>
          <a:fontRef idx="minor">
            <a:schemeClr val="dk1"/>
          </a:fontRef>
        </p:style>
        <p:txBody>
          <a:bodyPr lIns="68580" tIns="34290" rIns="68580" bIns="34290">
            <a:normAutofit fontScale="90000"/>
          </a:bodyPr>
          <a:lstStyle/>
          <a:p>
            <a:r>
              <a:rPr lang="es-ES" sz="2300" dirty="0"/>
              <a:t>Ley 8/2021. de 2 de junio, por la que se reforma la legislación civil y procesal para el apoyo a las personas con discapacidad en el ejercicio de su capacidad jurídica </a:t>
            </a:r>
            <a:br>
              <a:rPr lang="es-ES" sz="2300" dirty="0"/>
            </a:br>
            <a:br>
              <a:rPr lang="es-ES" sz="2300" dirty="0"/>
            </a:br>
            <a:br>
              <a:rPr lang="es-ES" dirty="0"/>
            </a:br>
            <a:endParaRPr lang="es-ES" dirty="0"/>
          </a:p>
        </p:txBody>
      </p:sp>
      <p:sp>
        <p:nvSpPr>
          <p:cNvPr id="3" name="2 Rectángulo"/>
          <p:cNvSpPr/>
          <p:nvPr/>
        </p:nvSpPr>
        <p:spPr>
          <a:xfrm>
            <a:off x="278202" y="1336277"/>
            <a:ext cx="8417224" cy="392415"/>
          </a:xfrm>
          <a:prstGeom prst="rect">
            <a:avLst/>
          </a:prstGeom>
        </p:spPr>
        <p:txBody>
          <a:bodyPr wrap="square" lIns="68580" tIns="34290" rIns="68580" bIns="34290">
            <a:spAutoFit/>
          </a:bodyPr>
          <a:lstStyle/>
          <a:p>
            <a:r>
              <a:rPr lang="es-ES" dirty="0"/>
              <a:t>I</a:t>
            </a:r>
            <a:r>
              <a:rPr lang="es-ES" sz="2100" dirty="0"/>
              <a:t>.</a:t>
            </a:r>
          </a:p>
        </p:txBody>
      </p:sp>
      <p:sp>
        <p:nvSpPr>
          <p:cNvPr id="4" name="3 Rectángulo"/>
          <p:cNvSpPr/>
          <p:nvPr/>
        </p:nvSpPr>
        <p:spPr>
          <a:xfrm>
            <a:off x="659921" y="1728692"/>
            <a:ext cx="7964338" cy="2654573"/>
          </a:xfrm>
          <a:prstGeom prst="rect">
            <a:avLst/>
          </a:prstGeom>
        </p:spPr>
        <p:txBody>
          <a:bodyPr wrap="square" lIns="68580" tIns="34290" rIns="68580" bIns="34290">
            <a:spAutoFit/>
          </a:bodyPr>
          <a:lstStyle/>
          <a:p>
            <a:endParaRPr lang="es-ES" sz="2400" dirty="0"/>
          </a:p>
          <a:p>
            <a:r>
              <a:rPr lang="es-ES" sz="2400" dirty="0"/>
              <a:t>I. </a:t>
            </a:r>
            <a:r>
              <a:rPr lang="es-ES" sz="2400" i="1" dirty="0"/>
              <a:t>Se impone así el cambio de un sistema como el hasta ahora vigente en nuestro ordenamiento jurídico, en el que predomina la sustitución en la toma de las decisiones que afectan a las personas con discapacidad, por otro basado en el respeto a la voluntad y las preferencias de la persona quien, como regla general, será la encargada de tomar sus propias decisiones.: </a:t>
            </a:r>
          </a:p>
        </p:txBody>
      </p:sp>
      <p:sp>
        <p:nvSpPr>
          <p:cNvPr id="7" name="6 Rectángulo"/>
          <p:cNvSpPr/>
          <p:nvPr/>
        </p:nvSpPr>
        <p:spPr>
          <a:xfrm>
            <a:off x="2070340" y="1728691"/>
            <a:ext cx="3357592" cy="438582"/>
          </a:xfrm>
          <a:prstGeom prst="rect">
            <a:avLst/>
          </a:prstGeom>
          <a:effectLst>
            <a:glow rad="139700">
              <a:schemeClr val="accent2">
                <a:satMod val="175000"/>
                <a:alpha val="40000"/>
              </a:schemeClr>
            </a:glow>
          </a:effectLst>
        </p:spPr>
        <p:txBody>
          <a:bodyPr wrap="square" lIns="68580" tIns="34290" rIns="68580" bIns="34290">
            <a:spAutoFit/>
          </a:bodyPr>
          <a:lstStyle/>
          <a:p>
            <a:r>
              <a:rPr lang="es-ES" sz="2400" b="1" dirty="0">
                <a:solidFill>
                  <a:srgbClr val="5E84E4"/>
                </a:solidFill>
              </a:rPr>
              <a:t>Exposición de Motivos: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4"/>
            <a:ext cx="8229600" cy="714381"/>
          </a:xfrm>
        </p:spPr>
        <p:style>
          <a:lnRef idx="3">
            <a:schemeClr val="lt1"/>
          </a:lnRef>
          <a:fillRef idx="1">
            <a:schemeClr val="accent5"/>
          </a:fillRef>
          <a:effectRef idx="1">
            <a:schemeClr val="accent5"/>
          </a:effectRef>
          <a:fontRef idx="minor">
            <a:schemeClr val="lt1"/>
          </a:fontRef>
        </p:style>
        <p:txBody>
          <a:bodyPr lIns="68580" tIns="34290" rIns="68580" bIns="34290"/>
          <a:lstStyle/>
          <a:p>
            <a:r>
              <a:rPr lang="es-ES" dirty="0"/>
              <a:t>La situación de partida:</a:t>
            </a:r>
          </a:p>
        </p:txBody>
      </p:sp>
      <p:sp>
        <p:nvSpPr>
          <p:cNvPr id="3" name="2 Marcador de contenido"/>
          <p:cNvSpPr>
            <a:spLocks noGrp="1"/>
          </p:cNvSpPr>
          <p:nvPr>
            <p:ph idx="1"/>
          </p:nvPr>
        </p:nvSpPr>
        <p:spPr>
          <a:xfrm>
            <a:off x="457200" y="1200150"/>
            <a:ext cx="8229600" cy="3657615"/>
          </a:xfrm>
        </p:spPr>
        <p:txBody>
          <a:bodyPr lIns="68580" tIns="34290" rIns="68580" bIns="34290">
            <a:normAutofit fontScale="92500" lnSpcReduction="10000"/>
          </a:bodyPr>
          <a:lstStyle/>
          <a:p>
            <a:r>
              <a:rPr lang="es-ES" dirty="0"/>
              <a:t>La superación de los modelos previos de la discapacidad:</a:t>
            </a:r>
          </a:p>
          <a:p>
            <a:pPr marL="385763" indent="-385763">
              <a:lnSpc>
                <a:spcPct val="140000"/>
              </a:lnSpc>
              <a:buAutoNum type="arabicPeriod"/>
            </a:pPr>
            <a:r>
              <a:rPr lang="es-ES" b="1" u="sng" dirty="0">
                <a:solidFill>
                  <a:schemeClr val="accent5"/>
                </a:solidFill>
                <a:ea typeface="Tahoma" pitchFamily="34" charset="0"/>
                <a:cs typeface="Tahoma" pitchFamily="34" charset="0"/>
              </a:rPr>
              <a:t>Modelo de prescindencia o exclusión:</a:t>
            </a:r>
          </a:p>
          <a:p>
            <a:pPr marL="385763" lvl="1" indent="-385763">
              <a:lnSpc>
                <a:spcPct val="140000"/>
              </a:lnSpc>
              <a:buNone/>
            </a:pPr>
            <a:r>
              <a:rPr lang="es-ES" sz="2500" b="1" u="sng" dirty="0">
                <a:solidFill>
                  <a:schemeClr val="accent5"/>
                </a:solidFill>
                <a:ea typeface="Tahoma" pitchFamily="34" charset="0"/>
                <a:cs typeface="Tahoma" pitchFamily="34" charset="0"/>
              </a:rPr>
              <a:t>2. Modelo médico.</a:t>
            </a:r>
          </a:p>
          <a:p>
            <a:pPr marL="385763" indent="-385763">
              <a:lnSpc>
                <a:spcPct val="140000"/>
              </a:lnSpc>
              <a:buNone/>
            </a:pPr>
            <a:r>
              <a:rPr lang="es-ES" sz="1800" u="sng" dirty="0">
                <a:ea typeface="Tahoma" pitchFamily="34" charset="0"/>
                <a:cs typeface="Tahoma" pitchFamily="34" charset="0"/>
              </a:rPr>
              <a:t>El juez parte de una “enfermedad o deficiencia persistente de carácter físico o </a:t>
            </a:r>
            <a:r>
              <a:rPr lang="es-ES" sz="1800" u="sng" dirty="0" err="1">
                <a:ea typeface="Tahoma" pitchFamily="34" charset="0"/>
                <a:cs typeface="Tahoma" pitchFamily="34" charset="0"/>
              </a:rPr>
              <a:t>psicquico</a:t>
            </a:r>
            <a:r>
              <a:rPr lang="es-ES" sz="1800" u="sng" dirty="0">
                <a:ea typeface="Tahoma" pitchFamily="34" charset="0"/>
                <a:cs typeface="Tahoma" pitchFamily="34" charset="0"/>
              </a:rPr>
              <a:t> que impide</a:t>
            </a:r>
          </a:p>
          <a:p>
            <a:pPr marL="385763" indent="-385763">
              <a:lnSpc>
                <a:spcPct val="140000"/>
              </a:lnSpc>
              <a:buNone/>
            </a:pPr>
            <a:r>
              <a:rPr lang="es-ES" sz="1800" u="sng" dirty="0">
                <a:ea typeface="Tahoma" pitchFamily="34" charset="0"/>
                <a:cs typeface="Tahoma" pitchFamily="34" charset="0"/>
              </a:rPr>
              <a:t> a la persona gobernarse por sí misma”.</a:t>
            </a:r>
          </a:p>
          <a:p>
            <a:pPr marL="385763" indent="-385763">
              <a:lnSpc>
                <a:spcPct val="140000"/>
              </a:lnSpc>
              <a:buNone/>
            </a:pPr>
            <a:r>
              <a:rPr lang="es-ES" sz="1800" u="sng" dirty="0">
                <a:ea typeface="Tahoma" pitchFamily="34" charset="0"/>
                <a:cs typeface="Tahoma" pitchFamily="34" charset="0"/>
              </a:rPr>
              <a:t> Art. 200 C.C.</a:t>
            </a:r>
          </a:p>
          <a:p>
            <a:endParaRPr lang="es-ES" dirty="0"/>
          </a:p>
          <a:p>
            <a:endParaRPr lang="es-ES" dirty="0"/>
          </a:p>
        </p:txBody>
      </p:sp>
      <p:pic>
        <p:nvPicPr>
          <p:cNvPr id="4" name="3 Imagen" descr="juez.jpg"/>
          <p:cNvPicPr>
            <a:picLocks noChangeAspect="1"/>
          </p:cNvPicPr>
          <p:nvPr/>
        </p:nvPicPr>
        <p:blipFill>
          <a:blip r:embed="rId2" cstate="print"/>
          <a:stretch>
            <a:fillRect/>
          </a:stretch>
        </p:blipFill>
        <p:spPr>
          <a:xfrm>
            <a:off x="6948264" y="1655090"/>
            <a:ext cx="2059349" cy="1543050"/>
          </a:xfrm>
          <a:prstGeom prst="rect">
            <a:avLst/>
          </a:prstGeom>
        </p:spPr>
      </p:pic>
      <p:pic>
        <p:nvPicPr>
          <p:cNvPr id="5" name="3 Marcador de contenido" descr="funcionario poniendo sello.jpg"/>
          <p:cNvPicPr>
            <a:picLocks noChangeAspect="1"/>
          </p:cNvPicPr>
          <p:nvPr/>
        </p:nvPicPr>
        <p:blipFill>
          <a:blip r:embed="rId3" cstate="print"/>
          <a:stretch>
            <a:fillRect/>
          </a:stretch>
        </p:blipFill>
        <p:spPr>
          <a:xfrm>
            <a:off x="5606896" y="3664732"/>
            <a:ext cx="3308839" cy="14466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59921" y="1636863"/>
            <a:ext cx="7964338" cy="438581"/>
          </a:xfrm>
          <a:prstGeom prst="rect">
            <a:avLst/>
          </a:prstGeom>
        </p:spPr>
        <p:txBody>
          <a:bodyPr wrap="square" lIns="68580" tIns="34290" rIns="68580" bIns="34290">
            <a:spAutoFit/>
          </a:bodyPr>
          <a:lstStyle/>
          <a:p>
            <a:r>
              <a:rPr lang="es-ES" sz="2400" dirty="0"/>
              <a:t>I. </a:t>
            </a:r>
          </a:p>
        </p:txBody>
      </p:sp>
      <p:sp>
        <p:nvSpPr>
          <p:cNvPr id="6" name="5 Rectángulo"/>
          <p:cNvSpPr/>
          <p:nvPr/>
        </p:nvSpPr>
        <p:spPr>
          <a:xfrm>
            <a:off x="439947" y="1000115"/>
            <a:ext cx="8540151" cy="4224233"/>
          </a:xfrm>
          <a:prstGeom prst="rect">
            <a:avLst/>
          </a:prstGeom>
        </p:spPr>
        <p:txBody>
          <a:bodyPr wrap="square" lIns="68580" tIns="34290" rIns="68580" bIns="34290">
            <a:spAutoFit/>
          </a:bodyPr>
          <a:lstStyle/>
          <a:p>
            <a:pPr algn="ctr"/>
            <a:r>
              <a:rPr lang="es-ES" sz="1500" dirty="0"/>
              <a:t>III. </a:t>
            </a:r>
            <a:r>
              <a:rPr lang="es-ES" b="1" i="1" dirty="0">
                <a:solidFill>
                  <a:schemeClr val="accent1"/>
                </a:solidFill>
              </a:rPr>
              <a:t>No se trata, pues, de un mero cambio de terminología </a:t>
            </a:r>
            <a:r>
              <a:rPr lang="es-ES" i="1" dirty="0"/>
              <a:t>que relegue los términos tradicionales de «incapacidad» e «incapacitación» …., sino de un nuevo y más acertado enfoque de la realidad, que advierta algo que ha pasado durante mucho tiempo desapercibido: que las personas con discapacidad </a:t>
            </a:r>
            <a:r>
              <a:rPr lang="es-ES" b="1" i="1" dirty="0">
                <a:solidFill>
                  <a:srgbClr val="00B050"/>
                </a:solidFill>
              </a:rPr>
              <a:t>son titulares del derecho a la toma de sus propias decisiones, derecho que ha de ser respetado</a:t>
            </a:r>
            <a:r>
              <a:rPr lang="es-ES" i="1" dirty="0"/>
              <a:t>; </a:t>
            </a:r>
            <a:r>
              <a:rPr lang="es-ES" i="1" dirty="0">
                <a:solidFill>
                  <a:srgbClr val="C00000"/>
                </a:solidFill>
              </a:rPr>
              <a:t>SE TRATA, POR TANTO, DE UNA CUESTIÓN DE DERECHOS HUMANOS</a:t>
            </a:r>
            <a:r>
              <a:rPr lang="es-ES" i="1" dirty="0"/>
              <a:t>. Y es que muchas limitaciones vinculadas tradicionalmente a la discapacidad no han procedido de las personas afectadas por ella, sino de su entorno: barreras físicas, comunicacionales, cognitivas, </a:t>
            </a:r>
            <a:r>
              <a:rPr lang="es-ES" i="1" dirty="0" err="1"/>
              <a:t>actitudinales</a:t>
            </a:r>
            <a:r>
              <a:rPr lang="es-ES" i="1" dirty="0"/>
              <a:t> y jurídicas que han cercenado sus derechos y la posibilidad de su ejercicio. La reforma normativa impulsada por esta Ley debe ir unida, por ello</a:t>
            </a:r>
            <a:r>
              <a:rPr lang="es-ES" b="1" i="1" dirty="0">
                <a:solidFill>
                  <a:srgbClr val="7030A0"/>
                </a:solidFill>
              </a:rPr>
              <a:t>, a un cambio del entorno, a una transformación de la mentalidad social </a:t>
            </a:r>
            <a:r>
              <a:rPr lang="es-ES" i="1" dirty="0"/>
              <a:t>y, especialmente, de la de aquellos profesionales del Derecho –jueces y magistrados, personal al servicio de la Administración de Justicia, notarios, registradores– que han de prestar sus respectivas funciones, a requerimiento de las personas con discapacidad, partiendo de los nuevos principios y no de visiones paternalistas que hoy resultan periclitadas.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800"/>
            <a:ext cx="8229600" cy="857257"/>
          </a:xfrm>
        </p:spPr>
        <p:txBody>
          <a:bodyPr/>
          <a:lstStyle/>
          <a:p>
            <a:r>
              <a:rPr lang="es-ES" dirty="0"/>
              <a:t> </a:t>
            </a:r>
            <a:r>
              <a:rPr lang="es-ES" sz="3200" dirty="0"/>
              <a:t>hacía la </a:t>
            </a:r>
            <a:r>
              <a:rPr lang="es-ES" sz="3200" dirty="0" err="1"/>
              <a:t>desjudicialización</a:t>
            </a:r>
            <a:r>
              <a:rPr lang="es-ES" sz="3200" dirty="0"/>
              <a:t> de los apoyos.</a:t>
            </a:r>
          </a:p>
        </p:txBody>
      </p:sp>
      <p:sp>
        <p:nvSpPr>
          <p:cNvPr id="1025" name="Rectangle 1"/>
          <p:cNvSpPr>
            <a:spLocks noChangeArrowheads="1"/>
          </p:cNvSpPr>
          <p:nvPr/>
        </p:nvSpPr>
        <p:spPr bwMode="auto">
          <a:xfrm>
            <a:off x="457200" y="1928808"/>
            <a:ext cx="84725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Las Medidas de apoyos en el art. 250 C.C.:</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s-ES" sz="1600" b="1" i="0" u="sng" strike="noStrike" cap="none" normalizeH="0" baseline="0" dirty="0">
                <a:ln>
                  <a:noFill/>
                </a:ln>
                <a:solidFill>
                  <a:schemeClr val="tx1"/>
                </a:solidFill>
                <a:effectLst/>
                <a:latin typeface="Cambria" pitchFamily="18" charset="0"/>
                <a:ea typeface="Calibri" pitchFamily="34" charset="0"/>
                <a:cs typeface="Calibri" pitchFamily="34" charset="0"/>
              </a:rPr>
              <a:t>Voluntarias:</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 Adoptadas de forma expresa por la propia persona con discapacidad. Identificaci</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n de los  apoyos que la persona considera  que precisa para el ejercicio de su capacidad jur</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í</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dica, y determinaci</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n de quienes los prestar</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á</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n, como se prestar</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á</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n los apoyos, y salvaguardas de su aplicaci</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n. </a:t>
            </a:r>
            <a:r>
              <a:rPr kumimoji="0" lang="es-ES" sz="1600" b="0" i="0" u="none" strike="noStrike" cap="none" normalizeH="0" baseline="0" dirty="0">
                <a:ln>
                  <a:noFill/>
                </a:ln>
                <a:solidFill>
                  <a:srgbClr val="C00000"/>
                </a:solidFill>
                <a:effectLst/>
                <a:latin typeface="Cambria" pitchFamily="18" charset="0"/>
                <a:ea typeface="Calibri" pitchFamily="34" charset="0"/>
                <a:cs typeface="Calibri" pitchFamily="34" charset="0"/>
              </a:rPr>
              <a:t>Escritura de provisi</a:t>
            </a:r>
            <a:r>
              <a:rPr kumimoji="0" lang="es-ES" sz="1600" b="0" i="0" u="none" strike="noStrike" cap="none" normalizeH="0" baseline="0" dirty="0">
                <a:ln>
                  <a:noFill/>
                </a:ln>
                <a:solidFill>
                  <a:srgbClr val="C00000"/>
                </a:solidFill>
                <a:effectLst/>
                <a:latin typeface="Calibri"/>
                <a:ea typeface="Calibri" pitchFamily="34" charset="0"/>
                <a:cs typeface="Calibri" pitchFamily="34" charset="0"/>
              </a:rPr>
              <a:t>ó</a:t>
            </a:r>
            <a:r>
              <a:rPr kumimoji="0" lang="es-ES" sz="1600" b="0" i="0" u="none" strike="noStrike" cap="none" normalizeH="0" baseline="0" dirty="0">
                <a:ln>
                  <a:noFill/>
                </a:ln>
                <a:solidFill>
                  <a:srgbClr val="C00000"/>
                </a:solidFill>
                <a:effectLst/>
                <a:latin typeface="Cambria" pitchFamily="18" charset="0"/>
                <a:ea typeface="Calibri" pitchFamily="34" charset="0"/>
                <a:cs typeface="Calibri" pitchFamily="34" charset="0"/>
              </a:rPr>
              <a:t>n voluntaria de apoyos.</a:t>
            </a:r>
            <a:endParaRPr kumimoji="0" lang="es-ES" sz="1600"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s-ES" sz="1600" b="1" i="0" u="sng" strike="noStrike" cap="none" normalizeH="0" baseline="0" dirty="0">
                <a:ln>
                  <a:noFill/>
                </a:ln>
                <a:solidFill>
                  <a:schemeClr val="tx1"/>
                </a:solidFill>
                <a:effectLst/>
                <a:latin typeface="Cambria" pitchFamily="18" charset="0"/>
                <a:ea typeface="Calibri" pitchFamily="34" charset="0"/>
                <a:cs typeface="Calibri" pitchFamily="34" charset="0"/>
              </a:rPr>
              <a:t>No Voluntarias, o no adoptadas por la propia persona </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con discapacidad.</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600" b="1" i="0" u="none" strike="noStrike" cap="none" normalizeH="0" baseline="0" dirty="0">
                <a:ln>
                  <a:noFill/>
                </a:ln>
                <a:solidFill>
                  <a:schemeClr val="tx1"/>
                </a:solidFill>
                <a:effectLst/>
                <a:latin typeface="Cambria" pitchFamily="18" charset="0"/>
                <a:ea typeface="Calibri" pitchFamily="34" charset="0"/>
                <a:cs typeface="Calibri" pitchFamily="34" charset="0"/>
              </a:rPr>
              <a:t>- Informales:</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 Guarda de hecho. No requiere de documento que la establezca, o que la instituya. Es una situaci</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n f</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á</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ctica  pero que ha de ser apreciada, y reconocida,  por distintos operadores</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600" b="1" i="0" u="none" strike="noStrike" cap="none" normalizeH="0" baseline="0" dirty="0">
                <a:ln>
                  <a:noFill/>
                </a:ln>
                <a:solidFill>
                  <a:schemeClr val="tx1"/>
                </a:solidFill>
                <a:effectLst/>
                <a:latin typeface="Cambria" pitchFamily="18" charset="0"/>
                <a:ea typeface="Calibri" pitchFamily="34" charset="0"/>
                <a:cs typeface="Calibri" pitchFamily="34" charset="0"/>
              </a:rPr>
              <a:t>- Formales o Judiciales</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 Requieren su establecimiento mediante resoluci</a:t>
            </a:r>
            <a:r>
              <a:rPr kumimoji="0" lang="es-ES" sz="1600"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n judicial.</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Curatela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S" sz="1600" b="0" i="0" u="none" strike="noStrike" cap="none" normalizeH="0" baseline="0" dirty="0">
                <a:ln>
                  <a:noFill/>
                </a:ln>
                <a:solidFill>
                  <a:schemeClr val="tx1"/>
                </a:solidFill>
                <a:effectLst/>
                <a:latin typeface="Cambria" pitchFamily="18" charset="0"/>
                <a:ea typeface="Calibri" pitchFamily="34" charset="0"/>
                <a:cs typeface="Calibri" pitchFamily="34" charset="0"/>
              </a:rPr>
              <a:t>Defensor judicial.</a:t>
            </a:r>
            <a:endParaRPr kumimoji="0" lang="es-ES"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928676"/>
            <a:ext cx="3929090" cy="3000396"/>
          </a:xfrm>
        </p:spPr>
        <p:txBody>
          <a:bodyPr/>
          <a:lstStyle/>
          <a:p>
            <a:r>
              <a:rPr lang="es-ES" sz="3600" dirty="0"/>
              <a:t>La gran novedad de la reforma: </a:t>
            </a:r>
            <a:r>
              <a:rPr lang="es-ES" sz="3600" dirty="0">
                <a:solidFill>
                  <a:srgbClr val="C00000"/>
                </a:solidFill>
              </a:rPr>
              <a:t>la escritura de provisión voluntaria de apoyos</a:t>
            </a:r>
          </a:p>
        </p:txBody>
      </p:sp>
      <p:pic>
        <p:nvPicPr>
          <p:cNvPr id="59394" name="Picture 2"/>
          <p:cNvPicPr>
            <a:picLocks noChangeAspect="1" noChangeArrowheads="1"/>
          </p:cNvPicPr>
          <p:nvPr/>
        </p:nvPicPr>
        <p:blipFill>
          <a:blip r:embed="rId2"/>
          <a:srcRect/>
          <a:stretch>
            <a:fillRect/>
          </a:stretch>
        </p:blipFill>
        <p:spPr bwMode="auto">
          <a:xfrm>
            <a:off x="0" y="10358492"/>
            <a:ext cx="10287000" cy="2500258"/>
          </a:xfrm>
          <a:prstGeom prst="rect">
            <a:avLst/>
          </a:prstGeom>
          <a:noFill/>
          <a:ln w="9525">
            <a:noFill/>
            <a:miter lim="800000"/>
            <a:headEnd/>
            <a:tailEnd/>
          </a:ln>
          <a:effectLst/>
        </p:spPr>
      </p:pic>
      <p:pic>
        <p:nvPicPr>
          <p:cNvPr id="59395" name="Picture 3"/>
          <p:cNvPicPr>
            <a:picLocks noChangeAspect="1" noChangeArrowheads="1"/>
          </p:cNvPicPr>
          <p:nvPr/>
        </p:nvPicPr>
        <p:blipFill>
          <a:blip r:embed="rId2"/>
          <a:srcRect/>
          <a:stretch>
            <a:fillRect/>
          </a:stretch>
        </p:blipFill>
        <p:spPr bwMode="auto">
          <a:xfrm>
            <a:off x="4214810" y="785800"/>
            <a:ext cx="4857784" cy="407196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0418" name="Picture 2"/>
          <p:cNvPicPr>
            <a:picLocks noChangeAspect="1" noChangeArrowheads="1"/>
          </p:cNvPicPr>
          <p:nvPr/>
        </p:nvPicPr>
        <p:blipFill>
          <a:blip r:embed="rId2"/>
          <a:srcRect/>
          <a:stretch>
            <a:fillRect/>
          </a:stretch>
        </p:blipFill>
        <p:spPr bwMode="auto">
          <a:xfrm>
            <a:off x="457201" y="1285867"/>
            <a:ext cx="3543296" cy="3714776"/>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a:srcRect/>
          <a:stretch>
            <a:fillRect/>
          </a:stretch>
        </p:blipFill>
        <p:spPr bwMode="auto">
          <a:xfrm>
            <a:off x="4214810" y="1357304"/>
            <a:ext cx="4714908" cy="364333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25"/>
            <a:ext cx="8229600" cy="420304"/>
          </a:xfrm>
        </p:spPr>
        <p:txBody>
          <a:bodyPr lIns="68580" tIns="34290" rIns="68580" bIns="34290"/>
          <a:lstStyle/>
          <a:p>
            <a:pPr algn="l"/>
            <a:r>
              <a:rPr lang="es-ES" b="1" u="sng" dirty="0">
                <a:solidFill>
                  <a:schemeClr val="accent5"/>
                </a:solidFill>
              </a:rPr>
              <a:t>La guarda de hecho</a:t>
            </a:r>
            <a:endParaRPr lang="es-ES" u="sng" dirty="0">
              <a:solidFill>
                <a:schemeClr val="accent5"/>
              </a:solidFill>
            </a:endParaRPr>
          </a:p>
        </p:txBody>
      </p:sp>
      <p:sp>
        <p:nvSpPr>
          <p:cNvPr id="3" name="2 Marcador de contenido"/>
          <p:cNvSpPr>
            <a:spLocks noGrp="1"/>
          </p:cNvSpPr>
          <p:nvPr>
            <p:ph idx="1"/>
          </p:nvPr>
        </p:nvSpPr>
        <p:spPr>
          <a:xfrm>
            <a:off x="457200" y="1571618"/>
            <a:ext cx="4686304" cy="3357586"/>
          </a:xfrm>
        </p:spPr>
        <p:txBody>
          <a:bodyPr lIns="68580" tIns="34290" rIns="68580" bIns="34290">
            <a:normAutofit/>
          </a:bodyPr>
          <a:lstStyle/>
          <a:p>
            <a:r>
              <a:rPr lang="es-ES" sz="1900" dirty="0"/>
              <a:t>Es la persona que ejerce el apoyo de otra con discapacidad si que existan medidas voluntarias o judiciales que se estén aplicando eficazmente”. </a:t>
            </a:r>
          </a:p>
          <a:p>
            <a:r>
              <a:rPr lang="es-ES" sz="1900" dirty="0"/>
              <a:t>no precisa  investidura judicial</a:t>
            </a:r>
          </a:p>
          <a:p>
            <a:r>
              <a:rPr lang="es-ES" sz="1900" dirty="0"/>
              <a:t>Carácter permanente en tanto constituya el apoyo adecuado.</a:t>
            </a:r>
          </a:p>
          <a:p>
            <a:r>
              <a:rPr lang="es-ES" sz="1900" dirty="0"/>
              <a:t>Pueden llegar a ejercer funciones representativas previa autorización judicial ad hoc.</a:t>
            </a:r>
          </a:p>
          <a:p>
            <a:pPr>
              <a:buFontTx/>
              <a:buChar char="-"/>
            </a:pPr>
            <a:endParaRPr lang="es-ES" sz="1800" dirty="0"/>
          </a:p>
        </p:txBody>
      </p:sp>
      <p:pic>
        <p:nvPicPr>
          <p:cNvPr id="5" name="4 Imagen" descr="guardadehechoangel.jpg"/>
          <p:cNvPicPr>
            <a:picLocks noChangeAspect="1"/>
          </p:cNvPicPr>
          <p:nvPr/>
        </p:nvPicPr>
        <p:blipFill>
          <a:blip r:embed="rId2" cstate="print"/>
          <a:stretch>
            <a:fillRect/>
          </a:stretch>
        </p:blipFill>
        <p:spPr>
          <a:xfrm>
            <a:off x="5143504" y="714363"/>
            <a:ext cx="3714776" cy="20002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24"/>
            <a:ext cx="8229600" cy="571504"/>
          </a:xfrm>
        </p:spPr>
        <p:txBody>
          <a:bodyPr/>
          <a:lstStyle/>
          <a:p>
            <a:r>
              <a:rPr lang="es-ES" sz="3200" dirty="0"/>
              <a:t>Los “efectos colaterales” de la reforma. </a:t>
            </a: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a:ln>
                  <a:noFill/>
                </a:ln>
                <a:solidFill>
                  <a:schemeClr val="tx1"/>
                </a:solidFill>
                <a:effectLst/>
                <a:latin typeface="Cambria" pitchFamily="18" charset="0"/>
                <a:ea typeface="Calibri" pitchFamily="34" charset="0"/>
                <a:cs typeface="Calibri" pitchFamily="34" charset="0"/>
              </a:rPr>
              <a:t>Falta de acreditaci</a:t>
            </a:r>
            <a:r>
              <a:rPr kumimoji="0" lang="es-ES" sz="1200" b="0" i="0" u="none" strike="noStrike" cap="none" normalizeH="0" baseline="0">
                <a:ln>
                  <a:noFill/>
                </a:ln>
                <a:solidFill>
                  <a:schemeClr val="tx1"/>
                </a:solidFill>
                <a:effectLst/>
                <a:latin typeface="Calibri"/>
                <a:ea typeface="Calibri" pitchFamily="34" charset="0"/>
                <a:cs typeface="Calibri" pitchFamily="34" charset="0"/>
              </a:rPr>
              <a:t>ó</a:t>
            </a:r>
            <a:r>
              <a:rPr kumimoji="0" lang="es-ES" sz="1200" b="0" i="0" u="none" strike="noStrike" cap="none" normalizeH="0" baseline="0">
                <a:ln>
                  <a:noFill/>
                </a:ln>
                <a:solidFill>
                  <a:schemeClr val="tx1"/>
                </a:solidFill>
                <a:effectLst/>
                <a:latin typeface="Cambria" pitchFamily="18" charset="0"/>
                <a:ea typeface="Calibri" pitchFamily="34" charset="0"/>
                <a:cs typeface="Calibri" pitchFamily="34" charset="0"/>
              </a:rPr>
              <a:t>n documental de la Guarda de hecho</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3491" name="Rectangle 3"/>
          <p:cNvSpPr>
            <a:spLocks noChangeArrowheads="1"/>
          </p:cNvSpPr>
          <p:nvPr/>
        </p:nvSpPr>
        <p:spPr bwMode="auto">
          <a:xfrm rot="10800000" flipV="1">
            <a:off x="714348" y="1586436"/>
            <a:ext cx="797245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Falta de acreditaci</a:t>
            </a:r>
            <a:r>
              <a:rPr kumimoji="0" lang="es-ES" sz="2000"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n documental de la Guarda de hecho</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Inadaptaci</a:t>
            </a:r>
            <a:r>
              <a:rPr kumimoji="0" lang="es-ES" sz="2000"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n de la Ley de Seguridad Social. Equivalencia de las sentencias de incapacidad a valoraci</a:t>
            </a:r>
            <a:r>
              <a:rPr kumimoji="0" lang="es-ES" sz="2000"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n de un 65%. No acceso a prestaciones de hijo a cargo.</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Permisos retribuidos en Convenios colectivos a quienes desempe</a:t>
            </a:r>
            <a:r>
              <a:rPr kumimoji="0" lang="es-ES" sz="2000" b="0" i="0" u="none" strike="noStrike" cap="none" normalizeH="0" baseline="0" dirty="0">
                <a:ln>
                  <a:noFill/>
                </a:ln>
                <a:solidFill>
                  <a:schemeClr val="tx1"/>
                </a:solidFill>
                <a:effectLst/>
                <a:latin typeface="Calibri"/>
                <a:ea typeface="Calibri" pitchFamily="34" charset="0"/>
                <a:cs typeface="Calibri" pitchFamily="34" charset="0"/>
              </a:rPr>
              <a:t>ñ</a:t>
            </a: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en tutela para atender a la Persia tutelada.</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Incidencia en el reconocimiento de la Familia Numerosa. </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El Guardador de hecho de su hermana no puede aplicar la reducción del m</a:t>
            </a:r>
            <a:r>
              <a:rPr kumimoji="0" lang="es-ES" sz="2000" b="0" i="0" u="none" strike="noStrike" cap="none" normalizeH="0" baseline="0" dirty="0">
                <a:ln>
                  <a:noFill/>
                </a:ln>
                <a:solidFill>
                  <a:schemeClr val="tx1"/>
                </a:solidFill>
                <a:effectLst/>
                <a:latin typeface="Calibri"/>
                <a:ea typeface="Calibri" pitchFamily="34" charset="0"/>
                <a:cs typeface="Calibri" pitchFamily="34" charset="0"/>
              </a:rPr>
              <a:t>í</a:t>
            </a:r>
            <a:r>
              <a:rPr kumimoji="0" lang="es-ES" sz="2000" b="0" i="0" u="none" strike="noStrike" cap="none" normalizeH="0" baseline="0" dirty="0">
                <a:ln>
                  <a:noFill/>
                </a:ln>
                <a:solidFill>
                  <a:schemeClr val="tx1"/>
                </a:solidFill>
                <a:effectLst/>
                <a:latin typeface="Cambria" pitchFamily="18" charset="0"/>
                <a:ea typeface="Calibri" pitchFamily="34" charset="0"/>
                <a:cs typeface="Calibri" pitchFamily="34" charset="0"/>
              </a:rPr>
              <a:t>nimo pos discapacidad en IRPF. Consulta Vinculante 14.7.22.</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04" y="642924"/>
            <a:ext cx="4643470" cy="642942"/>
          </a:xfrm>
        </p:spPr>
        <p:style>
          <a:lnRef idx="1">
            <a:schemeClr val="accent3"/>
          </a:lnRef>
          <a:fillRef idx="2">
            <a:schemeClr val="accent3"/>
          </a:fillRef>
          <a:effectRef idx="1">
            <a:schemeClr val="accent3"/>
          </a:effectRef>
          <a:fontRef idx="minor">
            <a:schemeClr val="dk1"/>
          </a:fontRef>
        </p:style>
        <p:txBody>
          <a:bodyPr/>
          <a:lstStyle/>
          <a:p>
            <a:pPr lvl="0" algn="r"/>
            <a:r>
              <a:rPr lang="es-ES" sz="3600" u="sng" dirty="0">
                <a:latin typeface="Cambria" pitchFamily="18" charset="0"/>
                <a:ea typeface="Calibri" pitchFamily="34" charset="0"/>
                <a:cs typeface="Calibri" pitchFamily="34" charset="0"/>
              </a:rPr>
              <a:t>Otros efectos: </a:t>
            </a:r>
            <a:br>
              <a:rPr lang="es-ES" sz="3600" u="sng" dirty="0">
                <a:latin typeface="Cambria" pitchFamily="18" charset="0"/>
                <a:ea typeface="Calibri" pitchFamily="34" charset="0"/>
                <a:cs typeface="Calibri" pitchFamily="34" charset="0"/>
              </a:rPr>
            </a:br>
            <a:endParaRPr lang="es-ES" sz="3600" dirty="0"/>
          </a:p>
        </p:txBody>
      </p:sp>
      <p:sp>
        <p:nvSpPr>
          <p:cNvPr id="64513" name="Rectangle 1"/>
          <p:cNvSpPr>
            <a:spLocks noChangeArrowheads="1"/>
          </p:cNvSpPr>
          <p:nvPr/>
        </p:nvSpPr>
        <p:spPr bwMode="auto">
          <a:xfrm>
            <a:off x="0" y="928676"/>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s-ES" b="0" i="0" u="none" strike="noStrike" cap="none" normalizeH="0" baseline="0" dirty="0">
                <a:ln>
                  <a:noFill/>
                </a:ln>
                <a:solidFill>
                  <a:schemeClr val="tx1"/>
                </a:solidFill>
                <a:effectLst/>
                <a:latin typeface="Cambria" pitchFamily="18" charset="0"/>
                <a:ea typeface="Calibri" pitchFamily="34" charset="0"/>
                <a:cs typeface="Calibri" pitchFamily="34" charset="0"/>
              </a:rPr>
              <a:t>La interpretaci</a:t>
            </a:r>
            <a:r>
              <a:rPr kumimoji="0" lang="es-ES"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b="0" i="0" u="none" strike="noStrike" cap="none" normalizeH="0" baseline="0" dirty="0">
                <a:ln>
                  <a:noFill/>
                </a:ln>
                <a:solidFill>
                  <a:schemeClr val="tx1"/>
                </a:solidFill>
                <a:effectLst/>
                <a:latin typeface="Cambria" pitchFamily="18" charset="0"/>
                <a:ea typeface="Calibri" pitchFamily="34" charset="0"/>
                <a:cs typeface="Calibri" pitchFamily="34" charset="0"/>
              </a:rPr>
              <a:t>n de la total prevalencia de la guarda de hecho frente a la provisi</a:t>
            </a:r>
            <a:r>
              <a:rPr kumimoji="0" lang="es-ES" b="0" i="0" u="none" strike="noStrike" cap="none" normalizeH="0" baseline="0" dirty="0">
                <a:ln>
                  <a:noFill/>
                </a:ln>
                <a:solidFill>
                  <a:schemeClr val="tx1"/>
                </a:solidFill>
                <a:effectLst/>
                <a:latin typeface="Calibri"/>
                <a:ea typeface="Calibri" pitchFamily="34" charset="0"/>
                <a:cs typeface="Calibri" pitchFamily="34" charset="0"/>
              </a:rPr>
              <a:t>ó</a:t>
            </a:r>
            <a:r>
              <a:rPr kumimoji="0" lang="es-ES" b="0" i="0" u="none" strike="noStrike" cap="none" normalizeH="0" baseline="0" dirty="0">
                <a:ln>
                  <a:noFill/>
                </a:ln>
                <a:solidFill>
                  <a:schemeClr val="tx1"/>
                </a:solidFill>
                <a:effectLst/>
                <a:latin typeface="Cambria" pitchFamily="18" charset="0"/>
                <a:ea typeface="Calibri" pitchFamily="34" charset="0"/>
                <a:cs typeface="Calibri" pitchFamily="34" charset="0"/>
              </a:rPr>
              <a:t>n judicial.</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b="0" i="0" u="sng" strike="noStrike" cap="none" normalizeH="0" baseline="0" dirty="0">
                <a:ln>
                  <a:noFill/>
                </a:ln>
                <a:solidFill>
                  <a:schemeClr val="tx1"/>
                </a:solidFill>
                <a:effectLst/>
                <a:latin typeface="Cambria" pitchFamily="18" charset="0"/>
                <a:ea typeface="Calibri" pitchFamily="34" charset="0"/>
                <a:cs typeface="Calibri" pitchFamily="34" charset="0"/>
              </a:rPr>
              <a:t>Art. 255. 5</a:t>
            </a:r>
            <a:r>
              <a:rPr kumimoji="0" lang="es-ES" b="0" i="0" u="sng" strike="noStrike" cap="none" normalizeH="0" baseline="0" dirty="0">
                <a:ln>
                  <a:noFill/>
                </a:ln>
                <a:solidFill>
                  <a:schemeClr val="tx1"/>
                </a:solidFill>
                <a:effectLst/>
                <a:latin typeface="Calibri"/>
                <a:ea typeface="Calibri" pitchFamily="34" charset="0"/>
                <a:cs typeface="Calibri" pitchFamily="34" charset="0"/>
              </a:rPr>
              <a:t>º</a:t>
            </a:r>
            <a:r>
              <a:rPr kumimoji="0" lang="es-ES" b="0" i="0" u="sng" strike="noStrike" cap="none" normalizeH="0" baseline="0" dirty="0">
                <a:ln>
                  <a:noFill/>
                </a:ln>
                <a:solidFill>
                  <a:schemeClr val="tx1"/>
                </a:solidFill>
                <a:effectLst/>
                <a:latin typeface="Cambria" pitchFamily="18" charset="0"/>
                <a:ea typeface="Calibri" pitchFamily="34" charset="0"/>
                <a:cs typeface="Calibri" pitchFamily="34" charset="0"/>
              </a:rPr>
              <a:t> </a:t>
            </a:r>
            <a:r>
              <a:rPr kumimoji="0" lang="es-ES" b="0" i="0" u="sng" strike="noStrike" cap="none" normalizeH="0" baseline="0" dirty="0" err="1">
                <a:ln>
                  <a:noFill/>
                </a:ln>
                <a:solidFill>
                  <a:schemeClr val="tx1"/>
                </a:solidFill>
                <a:effectLst/>
                <a:latin typeface="Cambria" pitchFamily="18" charset="0"/>
                <a:ea typeface="Calibri" pitchFamily="34" charset="0"/>
                <a:cs typeface="Calibri" pitchFamily="34" charset="0"/>
              </a:rPr>
              <a:t>parf</a:t>
            </a:r>
            <a:r>
              <a:rPr kumimoji="0" lang="es-ES" b="0" i="0" u="sng" strike="noStrike" cap="none" normalizeH="0" baseline="0" dirty="0">
                <a:ln>
                  <a:noFill/>
                </a:ln>
                <a:solidFill>
                  <a:schemeClr val="tx1"/>
                </a:solidFill>
                <a:effectLst/>
                <a:latin typeface="Cambria" pitchFamily="18" charset="0"/>
                <a:ea typeface="Calibri" pitchFamily="34"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s-ES" b="0" i="0" u="none" strike="noStrike" cap="none" normalizeH="0" baseline="0" dirty="0">
                <a:ln>
                  <a:noFill/>
                </a:ln>
                <a:solidFill>
                  <a:schemeClr val="tx1"/>
                </a:solidFill>
                <a:effectLst/>
                <a:latin typeface="Calibri"/>
                <a:ea typeface="Calibri" pitchFamily="34" charset="0"/>
                <a:cs typeface="Calibri" pitchFamily="34" charset="0"/>
              </a:rPr>
              <a:t>“</a:t>
            </a:r>
            <a:r>
              <a:rPr kumimoji="0" lang="es-ES" b="0" i="1" u="none" strike="noStrike" cap="none" normalizeH="0" baseline="0" dirty="0">
                <a:ln>
                  <a:noFill/>
                </a:ln>
                <a:solidFill>
                  <a:srgbClr val="0070C0"/>
                </a:solidFill>
                <a:effectLst/>
                <a:latin typeface="Bell MT" pitchFamily="18" charset="0"/>
                <a:ea typeface="Calibri" pitchFamily="34" charset="0"/>
                <a:cs typeface="Times New Roman" pitchFamily="18" charset="0"/>
              </a:rPr>
              <a:t>Solo en defecto o por insuficiencia de estas medidas de naturaleza voluntaria, y a falta de guarda de hecho que suponga apoyo suficiente, podrá la autoridad judicial adoptar otras supletorias o complementarias</a:t>
            </a:r>
            <a:r>
              <a:rPr kumimoji="0" lang="en-US" b="0" i="0" u="none" strike="noStrike" cap="none" normalizeH="0" baseline="0" dirty="0">
                <a:ln>
                  <a:noFill/>
                </a:ln>
                <a:solidFill>
                  <a:schemeClr val="tx1"/>
                </a:solidFill>
                <a:effectLst/>
                <a:latin typeface="open_sans_regular"/>
                <a:ea typeface="Calibri" pitchFamily="34" charset="0"/>
                <a:cs typeface="Times New Roman" pitchFamily="18" charset="0"/>
              </a:rPr>
              <a:t>”</a:t>
            </a: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Resoluciones que rechazan la provisi</a:t>
            </a:r>
            <a:r>
              <a:rPr kumimoji="0" lang="es-ES"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n judicial de apoyos imponiendo la guarda de hecho.</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Sentencia AP C</a:t>
            </a:r>
            <a:r>
              <a:rPr kumimoji="0" lang="es-ES"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rdoba 26.9.22, desestima recurso de apelaci</a:t>
            </a:r>
            <a:r>
              <a:rPr kumimoji="0" lang="es-ES"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n,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rechaza medida apoyo judicial y e impone la Guarda de hecho.</a:t>
            </a:r>
            <a:endParaRPr kumimoji="0" lang="es-E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s-ES"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hacia la aplicaci</a:t>
            </a:r>
            <a:r>
              <a:rPr kumimoji="0" lang="es-ES"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n de un nuevo criterio de </a:t>
            </a:r>
            <a:r>
              <a:rPr kumimoji="0" lang="en-US" b="0" i="0" u="none" strike="noStrike" cap="none" normalizeH="0" baseline="0" dirty="0">
                <a:ln>
                  <a:noFill/>
                </a:ln>
                <a:solidFill>
                  <a:schemeClr val="tx1"/>
                </a:solidFill>
                <a:effectLst/>
                <a:latin typeface="open_sans_regular"/>
                <a:ea typeface="Calibri" pitchFamily="34" charset="0"/>
                <a:cs typeface="Times New Roman" pitchFamily="18" charset="0"/>
              </a:rPr>
              <a:t>“</a:t>
            </a: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inter</a:t>
            </a:r>
            <a:r>
              <a:rPr kumimoji="0" lang="es-ES"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a:ln>
                  <a:noFill/>
                </a:ln>
                <a:solidFill>
                  <a:schemeClr val="tx1"/>
                </a:solidFill>
                <a:effectLst/>
                <a:latin typeface="open_sans_regular"/>
                <a:ea typeface="Calibri" pitchFamily="34" charset="0"/>
                <a:cs typeface="Times New Roman" pitchFamily="18" charset="0"/>
              </a:rPr>
              <a:t>s superior</a:t>
            </a:r>
            <a:r>
              <a:rPr kumimoji="0" lang="en-US" b="0" i="0" u="none" strike="noStrike" cap="none" normalizeH="0" baseline="0" dirty="0">
                <a:ln>
                  <a:noFill/>
                </a:ln>
                <a:solidFill>
                  <a:schemeClr val="tx1"/>
                </a:solidFill>
                <a:effectLst/>
                <a:latin typeface="open_sans_regular"/>
                <a:ea typeface="Calibri" pitchFamily="34" charset="0"/>
                <a:cs typeface="Times New Roman" pitchFamily="18" charset="0"/>
              </a:rPr>
              <a:t>”?</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pic>
        <p:nvPicPr>
          <p:cNvPr id="4" name="3 Imagen" descr="00-Prueba-exploracion-judicial-menores.jpg"/>
          <p:cNvPicPr>
            <a:picLocks noChangeAspect="1"/>
          </p:cNvPicPr>
          <p:nvPr/>
        </p:nvPicPr>
        <p:blipFill>
          <a:blip r:embed="rId2"/>
          <a:stretch>
            <a:fillRect/>
          </a:stretch>
        </p:blipFill>
        <p:spPr>
          <a:xfrm>
            <a:off x="7072330" y="3429006"/>
            <a:ext cx="1928826" cy="171449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714362"/>
            <a:ext cx="8229600" cy="1285884"/>
          </a:xfrm>
        </p:spPr>
        <p:style>
          <a:lnRef idx="3">
            <a:schemeClr val="lt1"/>
          </a:lnRef>
          <a:fillRef idx="1">
            <a:schemeClr val="accent5"/>
          </a:fillRef>
          <a:effectRef idx="1">
            <a:schemeClr val="accent5"/>
          </a:effectRef>
          <a:fontRef idx="minor">
            <a:schemeClr val="lt1"/>
          </a:fontRef>
        </p:style>
        <p:txBody>
          <a:bodyPr lIns="68580" tIns="34290" rIns="68580" bIns="34290">
            <a:normAutofit fontScale="90000"/>
          </a:bodyPr>
          <a:lstStyle/>
          <a:p>
            <a:r>
              <a:rPr lang="es-ES" dirty="0"/>
              <a:t>Estamos convencidos de que lo que viene es mejor </a:t>
            </a:r>
          </a:p>
        </p:txBody>
      </p:sp>
      <p:pic>
        <p:nvPicPr>
          <p:cNvPr id="7" name="6 Marcador de contenido" descr="ana y su madre.jpg"/>
          <p:cNvPicPr>
            <a:picLocks noGrp="1" noChangeAspect="1"/>
          </p:cNvPicPr>
          <p:nvPr>
            <p:ph sz="half" idx="1"/>
          </p:nvPr>
        </p:nvPicPr>
        <p:blipFill>
          <a:blip r:embed="rId2" cstate="print"/>
          <a:stretch>
            <a:fillRect/>
          </a:stretch>
        </p:blipFill>
        <p:spPr>
          <a:xfrm>
            <a:off x="467544" y="2143122"/>
            <a:ext cx="4038600" cy="2500330"/>
          </a:xfrm>
          <a:prstGeom prst="rect">
            <a:avLst/>
          </a:prstGeom>
          <a:ln>
            <a:noFill/>
          </a:ln>
          <a:effectLst>
            <a:softEdge rad="112500"/>
          </a:effectLst>
        </p:spPr>
      </p:pic>
      <p:pic>
        <p:nvPicPr>
          <p:cNvPr id="8" name="7 Marcador de contenido" descr="comida.JPG"/>
          <p:cNvPicPr>
            <a:picLocks noGrp="1" noChangeAspect="1"/>
          </p:cNvPicPr>
          <p:nvPr>
            <p:ph sz="half" idx="2"/>
          </p:nvPr>
        </p:nvPicPr>
        <p:blipFill>
          <a:blip r:embed="rId3" cstate="print"/>
          <a:stretch>
            <a:fillRect/>
          </a:stretch>
        </p:blipFill>
        <p:spPr>
          <a:xfrm>
            <a:off x="4716016" y="2143122"/>
            <a:ext cx="4038600" cy="2500330"/>
          </a:xfrm>
          <a:prstGeom prst="rect">
            <a:avLst/>
          </a:prstGeom>
          <a:ln>
            <a:noFill/>
          </a:ln>
          <a:effectLst>
            <a:softEdge rad="112500"/>
          </a:effectLst>
        </p:spPr>
      </p:pic>
      <p:sp>
        <p:nvSpPr>
          <p:cNvPr id="5" name="4 Rectángulo"/>
          <p:cNvSpPr/>
          <p:nvPr/>
        </p:nvSpPr>
        <p:spPr>
          <a:xfrm>
            <a:off x="5155894" y="4139588"/>
            <a:ext cx="3519889" cy="346249"/>
          </a:xfrm>
          <a:prstGeom prst="rect">
            <a:avLst/>
          </a:prstGeom>
        </p:spPr>
        <p:txBody>
          <a:bodyPr wrap="square" lIns="68580" tIns="34290" rIns="68580" bIns="34290">
            <a:spAutoFit/>
          </a:bodyPr>
          <a:lstStyle/>
          <a:p>
            <a:pPr algn="r"/>
            <a:r>
              <a:rPr lang="es-ES"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792288" y="3600450"/>
            <a:ext cx="5486400" cy="578655"/>
          </a:xfrm>
        </p:spPr>
        <p:txBody>
          <a:bodyPr lIns="68580" tIns="34290" rIns="68580" bIns="34290">
            <a:noAutofit/>
          </a:bodyPr>
          <a:lstStyle/>
          <a:p>
            <a:r>
              <a:rPr lang="es-ES" sz="4100" dirty="0">
                <a:solidFill>
                  <a:srgbClr val="C00000"/>
                </a:solidFill>
              </a:rPr>
              <a:t>	Muchas gracias</a:t>
            </a:r>
          </a:p>
        </p:txBody>
      </p:sp>
      <p:pic>
        <p:nvPicPr>
          <p:cNvPr id="9" name="Picture 5" descr="foto_presentacion"/>
          <p:cNvPicPr>
            <a:picLocks noGrp="1" noChangeAspect="1" noChangeArrowheads="1"/>
          </p:cNvPicPr>
          <p:nvPr>
            <p:ph type="pic" idx="1"/>
          </p:nvPr>
        </p:nvPicPr>
        <p:blipFill>
          <a:blip r:embed="rId2" cstate="print"/>
          <a:srcRect t="17577" b="17577"/>
          <a:stretch>
            <a:fillRect/>
          </a:stretch>
        </p:blipFill>
        <p:spPr bwMode="auto">
          <a:xfrm>
            <a:off x="3032392" y="1000114"/>
            <a:ext cx="5484149" cy="2544564"/>
          </a:xfrm>
          <a:prstGeom prst="rect">
            <a:avLst/>
          </a:prstGeom>
          <a:noFill/>
        </p:spPr>
      </p:pic>
      <p:sp>
        <p:nvSpPr>
          <p:cNvPr id="10" name="9 Marcador de texto"/>
          <p:cNvSpPr>
            <a:spLocks noGrp="1"/>
          </p:cNvSpPr>
          <p:nvPr>
            <p:ph type="body" sz="half" idx="2"/>
          </p:nvPr>
        </p:nvSpPr>
        <p:spPr>
          <a:xfrm>
            <a:off x="1792288" y="4232684"/>
            <a:ext cx="5486400" cy="642942"/>
          </a:xfrm>
        </p:spPr>
        <p:txBody>
          <a:bodyPr lIns="68580" tIns="34290" rIns="68580" bIns="34290">
            <a:normAutofit fontScale="92500" lnSpcReduction="20000"/>
          </a:bodyPr>
          <a:lstStyle/>
          <a:p>
            <a:r>
              <a:rPr lang="es-ES" dirty="0"/>
              <a:t>	        Torcuato Recover Balboa</a:t>
            </a:r>
          </a:p>
          <a:p>
            <a:r>
              <a:rPr lang="es-ES"/>
              <a:t>		1835@icagr.es</a:t>
            </a:r>
            <a:endParaRPr lang="es-ES" dirty="0"/>
          </a:p>
          <a:p>
            <a:r>
              <a:rPr lang="es-ES" dirty="0"/>
              <a:t>	</a:t>
            </a:r>
          </a:p>
        </p:txBody>
      </p:sp>
      <p:pic>
        <p:nvPicPr>
          <p:cNvPr id="12" name="11 Imagen" descr="logo.cmyk.png"/>
          <p:cNvPicPr/>
          <p:nvPr/>
        </p:nvPicPr>
        <p:blipFill>
          <a:blip r:embed="rId3" cstate="print"/>
          <a:srcRect/>
          <a:stretch>
            <a:fillRect/>
          </a:stretch>
        </p:blipFill>
        <p:spPr bwMode="auto">
          <a:xfrm>
            <a:off x="6102717" y="4338062"/>
            <a:ext cx="2593181" cy="452778"/>
          </a:xfrm>
          <a:prstGeom prst="rect">
            <a:avLst/>
          </a:prstGeom>
          <a:noFill/>
          <a:ln w="9525">
            <a:noFill/>
            <a:miter lim="800000"/>
            <a:headEnd/>
            <a:tailEnd/>
          </a:ln>
        </p:spPr>
      </p:pic>
      <p:pic>
        <p:nvPicPr>
          <p:cNvPr id="11" name="10 Imagen" descr="1_Logo_Preferente.png"/>
          <p:cNvPicPr>
            <a:picLocks noChangeAspect="1"/>
          </p:cNvPicPr>
          <p:nvPr/>
        </p:nvPicPr>
        <p:blipFill>
          <a:blip r:embed="rId4"/>
          <a:stretch>
            <a:fillRect/>
          </a:stretch>
        </p:blipFill>
        <p:spPr>
          <a:xfrm>
            <a:off x="285720" y="2143122"/>
            <a:ext cx="2100062" cy="434223"/>
          </a:xfrm>
          <a:prstGeom prst="rect">
            <a:avLst/>
          </a:prstGeom>
        </p:spPr>
      </p:pic>
      <p:pic>
        <p:nvPicPr>
          <p:cNvPr id="8" name="7 Imagen" descr="descarga (1).jpg"/>
          <p:cNvPicPr>
            <a:picLocks noChangeAspect="1"/>
          </p:cNvPicPr>
          <p:nvPr/>
        </p:nvPicPr>
        <p:blipFill>
          <a:blip r:embed="rId5"/>
          <a:stretch>
            <a:fillRect/>
          </a:stretch>
        </p:blipFill>
        <p:spPr>
          <a:xfrm>
            <a:off x="142844" y="771525"/>
            <a:ext cx="2543175" cy="13715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6"/>
            <a:ext cx="8229600" cy="785818"/>
          </a:xfrm>
        </p:spPr>
        <p:style>
          <a:lnRef idx="1">
            <a:schemeClr val="accent5"/>
          </a:lnRef>
          <a:fillRef idx="2">
            <a:schemeClr val="accent5"/>
          </a:fillRef>
          <a:effectRef idx="1">
            <a:schemeClr val="accent5"/>
          </a:effectRef>
          <a:fontRef idx="minor">
            <a:schemeClr val="dk1"/>
          </a:fontRef>
        </p:style>
        <p:txBody>
          <a:bodyPr lIns="68580" tIns="34290" rIns="68580" bIns="34290"/>
          <a:lstStyle/>
          <a:p>
            <a:r>
              <a:rPr lang="es-ES" dirty="0"/>
              <a:t>modelo de </a:t>
            </a:r>
            <a:r>
              <a:rPr lang="es-ES" dirty="0">
                <a:solidFill>
                  <a:srgbClr val="0070C0"/>
                </a:solidFill>
              </a:rPr>
              <a:t>EXCLUSIÓN.5</a:t>
            </a:r>
            <a:endParaRPr lang="es-ES" dirty="0"/>
          </a:p>
        </p:txBody>
      </p:sp>
      <p:sp>
        <p:nvSpPr>
          <p:cNvPr id="3" name="2 Marcador de contenido"/>
          <p:cNvSpPr>
            <a:spLocks noGrp="1"/>
          </p:cNvSpPr>
          <p:nvPr>
            <p:ph idx="1"/>
          </p:nvPr>
        </p:nvSpPr>
        <p:spPr>
          <a:xfrm>
            <a:off x="457200" y="1928808"/>
            <a:ext cx="4618856" cy="2665815"/>
          </a:xfrm>
        </p:spPr>
        <p:txBody>
          <a:bodyPr lIns="68580" tIns="34290" rIns="68580" bIns="34290"/>
          <a:lstStyle/>
          <a:p>
            <a:pPr lvl="0"/>
            <a:r>
              <a:rPr lang="es-ES" sz="1800" b="1" dirty="0"/>
              <a:t>Son una carga para la sociedad. Viven de la caridad.</a:t>
            </a:r>
            <a:endParaRPr lang="es-ES" sz="1800" dirty="0"/>
          </a:p>
          <a:p>
            <a:pPr lvl="0"/>
            <a:r>
              <a:rPr lang="es-ES" sz="1800" b="1" dirty="0"/>
              <a:t>Solo las entidades religiosas contribuyen a su atención</a:t>
            </a:r>
            <a:endParaRPr lang="es-ES" sz="1800" dirty="0"/>
          </a:p>
          <a:p>
            <a:pPr lvl="0"/>
            <a:r>
              <a:rPr lang="es-ES" sz="1800" b="1" dirty="0"/>
              <a:t>Son objeto de lastima, humillación, burla</a:t>
            </a:r>
            <a:endParaRPr lang="es-ES" sz="1800" dirty="0"/>
          </a:p>
          <a:p>
            <a:pPr lvl="0"/>
            <a:r>
              <a:rPr lang="es-ES" sz="1800" b="1" dirty="0"/>
              <a:t>La sociedad debe prescindir de ellas: políticas eugenésicas o </a:t>
            </a:r>
            <a:endParaRPr lang="es-ES" sz="1800" dirty="0"/>
          </a:p>
          <a:p>
            <a:r>
              <a:rPr lang="es-ES" sz="1800" b="1" dirty="0"/>
              <a:t>De marginación de la vida social</a:t>
            </a:r>
            <a:endParaRPr lang="es-ES" sz="1800" dirty="0"/>
          </a:p>
          <a:p>
            <a:endParaRPr lang="es-ES" dirty="0"/>
          </a:p>
        </p:txBody>
      </p:sp>
      <p:pic>
        <p:nvPicPr>
          <p:cNvPr id="4" name="3 Imagen" descr="San-Juan-de-Dios.jpg"/>
          <p:cNvPicPr>
            <a:picLocks noChangeAspect="1"/>
          </p:cNvPicPr>
          <p:nvPr/>
        </p:nvPicPr>
        <p:blipFill>
          <a:blip r:embed="rId2" cstate="print"/>
          <a:stretch>
            <a:fillRect/>
          </a:stretch>
        </p:blipFill>
        <p:spPr>
          <a:xfrm>
            <a:off x="5252383" y="1478473"/>
            <a:ext cx="3867514" cy="1458162"/>
          </a:xfrm>
          <a:prstGeom prst="rect">
            <a:avLst/>
          </a:prstGeom>
        </p:spPr>
      </p:pic>
      <p:pic>
        <p:nvPicPr>
          <p:cNvPr id="5" name="4 Imagen" descr="sebast morra.jpg"/>
          <p:cNvPicPr>
            <a:picLocks noChangeAspect="1"/>
          </p:cNvPicPr>
          <p:nvPr/>
        </p:nvPicPr>
        <p:blipFill>
          <a:blip r:embed="rId3" cstate="print"/>
          <a:stretch>
            <a:fillRect/>
          </a:stretch>
        </p:blipFill>
        <p:spPr>
          <a:xfrm>
            <a:off x="5796136" y="3057804"/>
            <a:ext cx="2286000" cy="15001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62"/>
            <a:ext cx="8229600" cy="642942"/>
          </a:xfrm>
        </p:spPr>
        <p:style>
          <a:lnRef idx="1">
            <a:schemeClr val="accent6"/>
          </a:lnRef>
          <a:fillRef idx="2">
            <a:schemeClr val="accent6"/>
          </a:fillRef>
          <a:effectRef idx="1">
            <a:schemeClr val="accent6"/>
          </a:effectRef>
          <a:fontRef idx="minor">
            <a:schemeClr val="dk1"/>
          </a:fontRef>
        </p:style>
        <p:txBody>
          <a:bodyPr lIns="68580" tIns="34290" rIns="68580" bIns="34290">
            <a:normAutofit fontScale="90000"/>
          </a:bodyPr>
          <a:lstStyle/>
          <a:p>
            <a:r>
              <a:rPr lang="es-ES" u="sng" dirty="0"/>
              <a:t>El modelo de prescindencia o exclusión</a:t>
            </a:r>
          </a:p>
        </p:txBody>
      </p:sp>
      <p:pic>
        <p:nvPicPr>
          <p:cNvPr id="4" name="3 Marcador de contenido" descr="ejecuc. esparta.jpg"/>
          <p:cNvPicPr>
            <a:picLocks noGrp="1" noChangeAspect="1"/>
          </p:cNvPicPr>
          <p:nvPr>
            <p:ph idx="1"/>
          </p:nvPr>
        </p:nvPicPr>
        <p:blipFill>
          <a:blip r:embed="rId2" cstate="print"/>
          <a:stretch>
            <a:fillRect/>
          </a:stretch>
        </p:blipFill>
        <p:spPr>
          <a:xfrm>
            <a:off x="5508104" y="1500180"/>
            <a:ext cx="3438762" cy="1663917"/>
          </a:xfrm>
        </p:spPr>
      </p:pic>
      <p:sp>
        <p:nvSpPr>
          <p:cNvPr id="1025" name="Rectangle 1"/>
          <p:cNvSpPr>
            <a:spLocks noChangeArrowheads="1"/>
          </p:cNvSpPr>
          <p:nvPr/>
        </p:nvSpPr>
        <p:spPr bwMode="auto">
          <a:xfrm>
            <a:off x="755577" y="1571618"/>
            <a:ext cx="4248472" cy="90024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r>
              <a:rPr lang="es-ES" b="1" dirty="0">
                <a:latin typeface="Candara" pitchFamily="34" charset="0"/>
                <a:ea typeface="Times New Roman" pitchFamily="18" charset="0"/>
                <a:cs typeface="Times New Roman" pitchFamily="18" charset="0"/>
              </a:rPr>
              <a:t>La vida de la persona con discapacidad carece de valor. No es productivo. No aporta nada a la Comunidad. </a:t>
            </a:r>
            <a:endParaRPr lang="es-ES" dirty="0">
              <a:latin typeface="Arial" pitchFamily="34" charset="0"/>
              <a:cs typeface="Arial" pitchFamily="34" charset="0"/>
            </a:endParaRPr>
          </a:p>
        </p:txBody>
      </p:sp>
      <p:sp>
        <p:nvSpPr>
          <p:cNvPr id="6" name="5 Rectángulo"/>
          <p:cNvSpPr/>
          <p:nvPr/>
        </p:nvSpPr>
        <p:spPr>
          <a:xfrm>
            <a:off x="683568" y="2428873"/>
            <a:ext cx="4752528" cy="900246"/>
          </a:xfrm>
          <a:prstGeom prst="rect">
            <a:avLst/>
          </a:prstGeom>
        </p:spPr>
        <p:txBody>
          <a:bodyPr wrap="square" lIns="68580" tIns="34290" rIns="68580" bIns="34290">
            <a:spAutoFit/>
          </a:bodyPr>
          <a:lstStyle/>
          <a:p>
            <a:r>
              <a:rPr lang="es-ES" b="1" dirty="0"/>
              <a:t>Esparta: </a:t>
            </a:r>
            <a:r>
              <a:rPr lang="es-ES" dirty="0"/>
              <a:t>Por su carácter ofensivo, no permitía miembros no válidos. Los lanzaban desde el  monte Licurgo.</a:t>
            </a:r>
          </a:p>
        </p:txBody>
      </p:sp>
      <p:sp>
        <p:nvSpPr>
          <p:cNvPr id="7" name="6 Rectángulo"/>
          <p:cNvSpPr/>
          <p:nvPr/>
        </p:nvSpPr>
        <p:spPr>
          <a:xfrm>
            <a:off x="899592" y="3500443"/>
            <a:ext cx="5958408" cy="1223412"/>
          </a:xfrm>
          <a:prstGeom prst="rect">
            <a:avLst/>
          </a:prstGeom>
        </p:spPr>
        <p:txBody>
          <a:bodyPr wrap="square" lIns="68580" tIns="34290" rIns="68580" bIns="34290">
            <a:spAutoFit/>
          </a:bodyPr>
          <a:lstStyle/>
          <a:p>
            <a:r>
              <a:rPr lang="es-ES" sz="1500" dirty="0"/>
              <a:t>Los romanos, especialmente a partir de la Ley de las Doce Tablas (540 A. C.). conceden al padre todos los derechos sobre sus hijos, muerte incluida. En la Roma Imperial, asimismo, la </a:t>
            </a:r>
            <a:r>
              <a:rPr lang="es-ES" sz="1500" i="1" dirty="0"/>
              <a:t>Roca </a:t>
            </a:r>
            <a:r>
              <a:rPr lang="es-ES" sz="1500" i="1" dirty="0" err="1"/>
              <a:t>Tarpeia</a:t>
            </a:r>
            <a:r>
              <a:rPr lang="es-ES" sz="1500" dirty="0"/>
              <a:t> cumplía igual propósito con los niños y los inválidos congénitos y ancianos ya que por ella se los empujaba al vacío igual que en Esparta.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24"/>
            <a:ext cx="8229600" cy="642942"/>
          </a:xfrm>
        </p:spPr>
        <p:style>
          <a:lnRef idx="3">
            <a:schemeClr val="lt1"/>
          </a:lnRef>
          <a:fillRef idx="1">
            <a:schemeClr val="accent5"/>
          </a:fillRef>
          <a:effectRef idx="1">
            <a:schemeClr val="accent5"/>
          </a:effectRef>
          <a:fontRef idx="minor">
            <a:schemeClr val="lt1"/>
          </a:fontRef>
        </p:style>
        <p:txBody>
          <a:bodyPr lIns="68580" tIns="34290" rIns="68580" bIns="34290">
            <a:normAutofit fontScale="90000"/>
          </a:bodyPr>
          <a:lstStyle/>
          <a:p>
            <a:r>
              <a:rPr lang="es-ES" dirty="0"/>
              <a:t>Los ejes y principios de la CDPD:</a:t>
            </a:r>
            <a:br>
              <a:rPr lang="es-ES" dirty="0"/>
            </a:br>
            <a:r>
              <a:rPr lang="es-ES" sz="2300" dirty="0"/>
              <a:t>Superación de los modelos previos</a:t>
            </a:r>
          </a:p>
        </p:txBody>
      </p:sp>
      <p:sp>
        <p:nvSpPr>
          <p:cNvPr id="3" name="2 Marcador de contenido"/>
          <p:cNvSpPr>
            <a:spLocks noGrp="1"/>
          </p:cNvSpPr>
          <p:nvPr>
            <p:ph idx="1"/>
          </p:nvPr>
        </p:nvSpPr>
        <p:spPr>
          <a:xfrm>
            <a:off x="0" y="1714494"/>
            <a:ext cx="6084168" cy="3429006"/>
          </a:xfrm>
        </p:spPr>
        <p:txBody>
          <a:bodyPr lIns="68580" tIns="34290" rIns="68580" bIns="34290">
            <a:normAutofit/>
          </a:bodyPr>
          <a:lstStyle/>
          <a:p>
            <a:pPr marL="342900" lvl="1" indent="0">
              <a:lnSpc>
                <a:spcPct val="140000"/>
              </a:lnSpc>
              <a:buNone/>
            </a:pPr>
            <a:r>
              <a:rPr lang="es-ES" sz="2500" b="1" u="sng" dirty="0">
                <a:solidFill>
                  <a:schemeClr val="accent5"/>
                </a:solidFill>
                <a:ea typeface="Tahoma" pitchFamily="34" charset="0"/>
                <a:cs typeface="Tahoma" pitchFamily="34" charset="0"/>
              </a:rPr>
              <a:t>2. Modelo médico.</a:t>
            </a:r>
          </a:p>
          <a:p>
            <a:pPr lvl="1">
              <a:lnSpc>
                <a:spcPct val="140000"/>
              </a:lnSpc>
              <a:buNone/>
            </a:pPr>
            <a:r>
              <a:rPr lang="es-ES" sz="1800" dirty="0">
                <a:ea typeface="Tahoma" pitchFamily="34" charset="0"/>
                <a:cs typeface="Tahoma" pitchFamily="34" charset="0"/>
              </a:rPr>
              <a:t>El problema es del individuo; su deficiencia</a:t>
            </a:r>
          </a:p>
          <a:p>
            <a:pPr marL="338138" lvl="1" indent="4763">
              <a:lnSpc>
                <a:spcPct val="140000"/>
              </a:lnSpc>
              <a:buNone/>
            </a:pPr>
            <a:r>
              <a:rPr lang="es-ES" sz="1800" dirty="0">
                <a:ea typeface="Tahoma" pitchFamily="34" charset="0"/>
                <a:cs typeface="Tahoma" pitchFamily="34" charset="0"/>
              </a:rPr>
              <a:t>es la que le impide la inclusión. Determinación de la discapacidad en función de la patología.</a:t>
            </a:r>
          </a:p>
          <a:p>
            <a:pPr lvl="1">
              <a:lnSpc>
                <a:spcPct val="140000"/>
              </a:lnSpc>
              <a:buFont typeface="Arial" panose="020B0604020202020204" pitchFamily="34" charset="0"/>
              <a:buChar char="•"/>
            </a:pPr>
            <a:r>
              <a:rPr lang="es-ES" sz="1800" dirty="0">
                <a:ea typeface="Tahoma" pitchFamily="34" charset="0"/>
                <a:cs typeface="Tahoma" pitchFamily="34" charset="0"/>
              </a:rPr>
              <a:t>Políticas de tratamiento: salud (influencia</a:t>
            </a:r>
          </a:p>
          <a:p>
            <a:pPr marL="338138" lvl="1" indent="4763">
              <a:lnSpc>
                <a:spcPct val="140000"/>
              </a:lnSpc>
              <a:buNone/>
            </a:pPr>
            <a:r>
              <a:rPr lang="es-ES" sz="1800" dirty="0">
                <a:ea typeface="Tahoma" pitchFamily="34" charset="0"/>
                <a:cs typeface="Tahoma" pitchFamily="34" charset="0"/>
              </a:rPr>
              <a:t>médica que invade toda la vida social)  y asistenciales. Institucionalización</a:t>
            </a:r>
            <a:r>
              <a:rPr lang="es-ES" dirty="0">
                <a:ea typeface="Tahoma" pitchFamily="34" charset="0"/>
                <a:cs typeface="Tahoma" pitchFamily="34" charset="0"/>
              </a:rPr>
              <a:t>.</a:t>
            </a:r>
            <a:endParaRPr lang="es-ES" dirty="0"/>
          </a:p>
        </p:txBody>
      </p:sp>
      <p:pic>
        <p:nvPicPr>
          <p:cNvPr id="4" name="3 Imagen" descr="institucionalizacion hospital-psiquiatrico.jpg"/>
          <p:cNvPicPr>
            <a:picLocks noChangeAspect="1"/>
          </p:cNvPicPr>
          <p:nvPr/>
        </p:nvPicPr>
        <p:blipFill>
          <a:blip r:embed="rId2" cstate="print"/>
          <a:stretch>
            <a:fillRect/>
          </a:stretch>
        </p:blipFill>
        <p:spPr>
          <a:xfrm>
            <a:off x="6156176" y="1553758"/>
            <a:ext cx="2857488" cy="321471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785800"/>
            <a:ext cx="8640959" cy="921854"/>
          </a:xfrm>
          <a:ln>
            <a:solidFill>
              <a:schemeClr val="accent5"/>
            </a:solidFill>
          </a:ln>
        </p:spPr>
        <p:style>
          <a:lnRef idx="2">
            <a:schemeClr val="accent1"/>
          </a:lnRef>
          <a:fillRef idx="1">
            <a:schemeClr val="lt1"/>
          </a:fillRef>
          <a:effectRef idx="0">
            <a:schemeClr val="accent1"/>
          </a:effectRef>
          <a:fontRef idx="minor">
            <a:schemeClr val="dk1"/>
          </a:fontRef>
        </p:style>
        <p:txBody>
          <a:bodyPr lIns="68580" tIns="34290" rIns="68580" bIns="34290">
            <a:noAutofit/>
          </a:bodyPr>
          <a:lstStyle/>
          <a:p>
            <a:r>
              <a:rPr lang="es-ES" sz="2400" dirty="0"/>
              <a:t>Los principios de la CDPD:</a:t>
            </a:r>
            <a:br>
              <a:rPr lang="es-ES" sz="2400" dirty="0"/>
            </a:br>
            <a:r>
              <a:rPr lang="es-ES" sz="2400" dirty="0"/>
              <a:t>La </a:t>
            </a:r>
            <a:r>
              <a:rPr lang="es-ES" sz="2400" dirty="0">
                <a:solidFill>
                  <a:schemeClr val="accent5"/>
                </a:solidFill>
              </a:rPr>
              <a:t>dignidad</a:t>
            </a:r>
            <a:r>
              <a:rPr lang="es-ES" sz="2400" dirty="0"/>
              <a:t> </a:t>
            </a:r>
            <a:r>
              <a:rPr lang="es-ES" sz="2400" dirty="0">
                <a:solidFill>
                  <a:srgbClr val="004068"/>
                </a:solidFill>
              </a:rPr>
              <a:t>no está en la “capacidad”, sino en la condición humana</a:t>
            </a:r>
          </a:p>
        </p:txBody>
      </p:sp>
      <p:pic>
        <p:nvPicPr>
          <p:cNvPr id="10242" name="Picture 2" descr="C:\Users\Recover\Pictures\Galería multimedia de Microsoft\descarga (1).jpg"/>
          <p:cNvPicPr>
            <a:picLocks noGrp="1" noChangeAspect="1" noChangeArrowheads="1"/>
          </p:cNvPicPr>
          <p:nvPr>
            <p:ph sz="half" idx="1"/>
          </p:nvPr>
        </p:nvPicPr>
        <p:blipFill>
          <a:blip r:embed="rId3" cstate="print"/>
          <a:stretch>
            <a:fillRect/>
          </a:stretch>
        </p:blipFill>
        <p:spPr bwMode="auto">
          <a:xfrm>
            <a:off x="1043608" y="2285998"/>
            <a:ext cx="3384376" cy="2691227"/>
          </a:xfrm>
          <a:prstGeom prst="rect">
            <a:avLst/>
          </a:prstGeom>
          <a:ln>
            <a:noFill/>
          </a:ln>
          <a:effectLst>
            <a:softEdge rad="112500"/>
          </a:effectLst>
        </p:spPr>
      </p:pic>
      <p:pic>
        <p:nvPicPr>
          <p:cNvPr id="10243" name="Picture 3" descr="C:\Users\Recover\Pictures\Galería multimedia de Microsoft\primer_premio_2009.jpg"/>
          <p:cNvPicPr>
            <a:picLocks noGrp="1" noChangeAspect="1" noChangeArrowheads="1"/>
          </p:cNvPicPr>
          <p:nvPr>
            <p:ph sz="half" idx="2"/>
          </p:nvPr>
        </p:nvPicPr>
        <p:blipFill>
          <a:blip r:embed="rId4" cstate="print"/>
          <a:stretch>
            <a:fillRect/>
          </a:stretch>
        </p:blipFill>
        <p:spPr bwMode="auto">
          <a:xfrm>
            <a:off x="4860032" y="2285998"/>
            <a:ext cx="3712495" cy="2691227"/>
          </a:xfrm>
          <a:prstGeom prst="rect">
            <a:avLst/>
          </a:prstGeom>
          <a:ln>
            <a:noFill/>
          </a:ln>
          <a:effectLst>
            <a:softEdge rad="112500"/>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800"/>
            <a:ext cx="8229600" cy="642942"/>
          </a:xfrm>
        </p:spPr>
        <p:style>
          <a:lnRef idx="3">
            <a:schemeClr val="lt1"/>
          </a:lnRef>
          <a:fillRef idx="1">
            <a:schemeClr val="accent5"/>
          </a:fillRef>
          <a:effectRef idx="1">
            <a:schemeClr val="accent5"/>
          </a:effectRef>
          <a:fontRef idx="minor">
            <a:schemeClr val="lt1"/>
          </a:fontRef>
        </p:style>
        <p:txBody>
          <a:bodyPr lIns="68580" tIns="34290" rIns="68580" bIns="34290"/>
          <a:lstStyle/>
          <a:p>
            <a:r>
              <a:rPr lang="es-ES" sz="4000" dirty="0"/>
              <a:t>Lo que establecía el </a:t>
            </a:r>
            <a:r>
              <a:rPr lang="es-ES" sz="4000" dirty="0" err="1"/>
              <a:t>Cod</a:t>
            </a:r>
            <a:r>
              <a:rPr lang="es-ES" sz="4000" dirty="0"/>
              <a:t>. Civil  y la LEC:</a:t>
            </a:r>
          </a:p>
        </p:txBody>
      </p:sp>
      <p:sp>
        <p:nvSpPr>
          <p:cNvPr id="3" name="2 Marcador de contenido"/>
          <p:cNvSpPr>
            <a:spLocks noGrp="1"/>
          </p:cNvSpPr>
          <p:nvPr>
            <p:ph idx="1"/>
          </p:nvPr>
        </p:nvSpPr>
        <p:spPr>
          <a:xfrm>
            <a:off x="457200" y="1428741"/>
            <a:ext cx="8229600" cy="3571901"/>
          </a:xfrm>
        </p:spPr>
        <p:txBody>
          <a:bodyPr lIns="68580" tIns="34290" rIns="68580" bIns="34290">
            <a:normAutofit fontScale="85000" lnSpcReduction="10000"/>
          </a:bodyPr>
          <a:lstStyle/>
          <a:p>
            <a:endParaRPr lang="es-ES" u="sng" dirty="0"/>
          </a:p>
          <a:p>
            <a:r>
              <a:rPr lang="es-ES" u="sng" dirty="0">
                <a:solidFill>
                  <a:schemeClr val="accent5"/>
                </a:solidFill>
              </a:rPr>
              <a:t>La aplicación del texto anterior</a:t>
            </a:r>
            <a:r>
              <a:rPr lang="es-ES" dirty="0">
                <a:solidFill>
                  <a:schemeClr val="accent5"/>
                </a:solidFill>
              </a:rPr>
              <a:t>:</a:t>
            </a:r>
          </a:p>
          <a:p>
            <a:pPr>
              <a:buFontTx/>
              <a:buChar char="-"/>
            </a:pPr>
            <a:r>
              <a:rPr lang="es-ES" dirty="0"/>
              <a:t>Generaba procedimientos judiciales </a:t>
            </a:r>
          </a:p>
          <a:p>
            <a:pPr marL="0" indent="0">
              <a:buNone/>
            </a:pPr>
            <a:r>
              <a:rPr lang="es-ES" dirty="0"/>
              <a:t>traumáticos </a:t>
            </a:r>
          </a:p>
          <a:p>
            <a:pPr>
              <a:buFontTx/>
              <a:buChar char="-"/>
            </a:pPr>
            <a:r>
              <a:rPr lang="es-ES" dirty="0"/>
              <a:t>Facilitaba la segregación.</a:t>
            </a:r>
          </a:p>
          <a:p>
            <a:pPr>
              <a:buFontTx/>
              <a:buChar char="-"/>
            </a:pPr>
            <a:r>
              <a:rPr lang="es-ES" dirty="0"/>
              <a:t>En lugar de la inclusión social, e impropiamente, equipara la situación de discapacidad intelectual con una minoría de edad permanente.</a:t>
            </a:r>
          </a:p>
        </p:txBody>
      </p:sp>
      <p:pic>
        <p:nvPicPr>
          <p:cNvPr id="4" name="3 Imagen" descr="juez.jpg"/>
          <p:cNvPicPr>
            <a:picLocks noChangeAspect="1"/>
          </p:cNvPicPr>
          <p:nvPr/>
        </p:nvPicPr>
        <p:blipFill>
          <a:blip r:embed="rId2" cstate="print"/>
          <a:stretch>
            <a:fillRect/>
          </a:stretch>
        </p:blipFill>
        <p:spPr>
          <a:xfrm>
            <a:off x="6591725" y="1815666"/>
            <a:ext cx="2219325" cy="1543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4090"/>
            <a:ext cx="8229600" cy="634619"/>
          </a:xfrm>
        </p:spPr>
        <p:style>
          <a:lnRef idx="3">
            <a:schemeClr val="lt1"/>
          </a:lnRef>
          <a:fillRef idx="1">
            <a:schemeClr val="accent5"/>
          </a:fillRef>
          <a:effectRef idx="1">
            <a:schemeClr val="accent5"/>
          </a:effectRef>
          <a:fontRef idx="minor">
            <a:schemeClr val="lt1"/>
          </a:fontRef>
        </p:style>
        <p:txBody>
          <a:bodyPr lIns="68580" tIns="34290" rIns="68580" bIns="34290"/>
          <a:lstStyle/>
          <a:p>
            <a:r>
              <a:rPr lang="es-ES" dirty="0"/>
              <a:t>Algún ejemplo concreto. 2:</a:t>
            </a:r>
          </a:p>
        </p:txBody>
      </p:sp>
      <p:pic>
        <p:nvPicPr>
          <p:cNvPr id="4" name="3 Marcador de contenido" descr="FUNDAMENTOS DERECHO 1.png"/>
          <p:cNvPicPr>
            <a:picLocks noGrp="1" noChangeAspect="1"/>
          </p:cNvPicPr>
          <p:nvPr>
            <p:ph idx="1"/>
          </p:nvPr>
        </p:nvPicPr>
        <p:blipFill>
          <a:blip r:embed="rId2" cstate="print"/>
          <a:stretch>
            <a:fillRect/>
          </a:stretch>
        </p:blipFill>
        <p:spPr>
          <a:xfrm>
            <a:off x="457200" y="1357304"/>
            <a:ext cx="8229600" cy="2071702"/>
          </a:xfrm>
        </p:spPr>
      </p:pic>
      <p:pic>
        <p:nvPicPr>
          <p:cNvPr id="5" name="3 Marcador de contenido" descr="FUDAMENTOS DERECHO 2.png"/>
          <p:cNvPicPr>
            <a:picLocks noChangeAspect="1"/>
          </p:cNvPicPr>
          <p:nvPr/>
        </p:nvPicPr>
        <p:blipFill>
          <a:blip r:embed="rId3" cstate="print"/>
          <a:stretch>
            <a:fillRect/>
          </a:stretch>
        </p:blipFill>
        <p:spPr>
          <a:xfrm>
            <a:off x="428596" y="3429006"/>
            <a:ext cx="8229600" cy="15716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1285866"/>
            <a:ext cx="7992888" cy="623248"/>
          </a:xfrm>
          <a:prstGeom prst="rect">
            <a:avLst/>
          </a:prstGeom>
        </p:spPr>
        <p:txBody>
          <a:bodyPr wrap="square" lIns="68580" tIns="34290" rIns="68580" bIns="34290">
            <a:spAutoFit/>
          </a:bodyPr>
          <a:lstStyle/>
          <a:p>
            <a:pPr>
              <a:buFontTx/>
              <a:buChar char="-"/>
            </a:pPr>
            <a:r>
              <a:rPr lang="es-ES" b="1" dirty="0">
                <a:solidFill>
                  <a:schemeClr val="tx1">
                    <a:lumMod val="75000"/>
                    <a:lumOff val="25000"/>
                  </a:schemeClr>
                </a:solidFill>
              </a:rPr>
              <a:t>Modelo que admitía la sustitución en la toma de decisiones: </a:t>
            </a:r>
          </a:p>
          <a:p>
            <a:pPr algn="ctr"/>
            <a:r>
              <a:rPr lang="es-ES" b="1" dirty="0">
                <a:solidFill>
                  <a:srgbClr val="FF0000"/>
                </a:solidFill>
              </a:rPr>
              <a:t>TUTELA = SUSTITUCION </a:t>
            </a:r>
          </a:p>
        </p:txBody>
      </p:sp>
      <p:pic>
        <p:nvPicPr>
          <p:cNvPr id="2053" name="Picture 5" descr="Resultado de imagen de españa ma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860" y="3219823"/>
            <a:ext cx="3478620" cy="1746611"/>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611560" y="2714625"/>
            <a:ext cx="7992888" cy="300082"/>
          </a:xfrm>
          <a:prstGeom prst="rect">
            <a:avLst/>
          </a:prstGeom>
        </p:spPr>
        <p:txBody>
          <a:bodyPr wrap="square" lIns="68580" tIns="34290" rIns="68580" bIns="34290">
            <a:spAutoFit/>
          </a:bodyPr>
          <a:lstStyle/>
          <a:p>
            <a:r>
              <a:rPr lang="es-ES" sz="1500" b="1" dirty="0">
                <a:solidFill>
                  <a:schemeClr val="tx1">
                    <a:lumMod val="75000"/>
                    <a:lumOff val="25000"/>
                  </a:schemeClr>
                </a:solidFill>
              </a:rPr>
              <a:t>- 60% de incremento de los casos de incapacitación entre los años 2010 – 2015</a:t>
            </a:r>
          </a:p>
        </p:txBody>
      </p:sp>
      <p:sp>
        <p:nvSpPr>
          <p:cNvPr id="11" name="10 Rectángulo"/>
          <p:cNvSpPr/>
          <p:nvPr/>
        </p:nvSpPr>
        <p:spPr>
          <a:xfrm>
            <a:off x="634996" y="3435847"/>
            <a:ext cx="4369052" cy="623248"/>
          </a:xfrm>
          <a:prstGeom prst="rect">
            <a:avLst/>
          </a:prstGeom>
        </p:spPr>
        <p:txBody>
          <a:bodyPr wrap="square" lIns="68580" tIns="34290" rIns="68580" bIns="34290">
            <a:spAutoFit/>
          </a:bodyPr>
          <a:lstStyle/>
          <a:p>
            <a:r>
              <a:rPr lang="es-ES" b="1" dirty="0">
                <a:solidFill>
                  <a:schemeClr val="tx1">
                    <a:lumMod val="75000"/>
                    <a:lumOff val="25000"/>
                  </a:schemeClr>
                </a:solidFill>
              </a:rPr>
              <a:t>- Interpretación jurisprudencial del artículo 12 CDPD. </a:t>
            </a:r>
          </a:p>
        </p:txBody>
      </p:sp>
      <p:sp>
        <p:nvSpPr>
          <p:cNvPr id="3" name="2 Rectángulo"/>
          <p:cNvSpPr/>
          <p:nvPr/>
        </p:nvSpPr>
        <p:spPr>
          <a:xfrm>
            <a:off x="611561" y="1857370"/>
            <a:ext cx="7524781" cy="623248"/>
          </a:xfrm>
          <a:prstGeom prst="rect">
            <a:avLst/>
          </a:prstGeom>
        </p:spPr>
        <p:txBody>
          <a:bodyPr wrap="square" lIns="68580" tIns="34290" rIns="68580" bIns="34290">
            <a:spAutoFit/>
          </a:bodyPr>
          <a:lstStyle/>
          <a:p>
            <a:r>
              <a:rPr lang="es-ES" b="1" dirty="0">
                <a:solidFill>
                  <a:schemeClr val="tx1">
                    <a:lumMod val="75000"/>
                    <a:lumOff val="25000"/>
                  </a:schemeClr>
                </a:solidFill>
              </a:rPr>
              <a:t>- 95% de las discapacidades intelectuales son leves o moderadas. </a:t>
            </a:r>
            <a:r>
              <a:rPr lang="es-ES" b="1" dirty="0">
                <a:solidFill>
                  <a:srgbClr val="3B358B"/>
                </a:solidFill>
              </a:rPr>
              <a:t>Sin embargo el 90 % de las sentencias acababan en incapacidad plena y tutela (AEFT)  </a:t>
            </a:r>
            <a:endParaRPr lang="en-GB" b="1" dirty="0">
              <a:solidFill>
                <a:srgbClr val="3B358B"/>
              </a:solidFill>
            </a:endParaRPr>
          </a:p>
        </p:txBody>
      </p:sp>
      <p:sp>
        <p:nvSpPr>
          <p:cNvPr id="4" name="3 Rectángulo"/>
          <p:cNvSpPr/>
          <p:nvPr/>
        </p:nvSpPr>
        <p:spPr>
          <a:xfrm>
            <a:off x="634996" y="785800"/>
            <a:ext cx="5790688" cy="438582"/>
          </a:xfrm>
          <a:prstGeom prst="rect">
            <a:avLst/>
          </a:prstGeom>
        </p:spPr>
        <p:txBody>
          <a:bodyPr wrap="square" lIns="68580" tIns="34290" rIns="68580" bIns="34290">
            <a:spAutoFit/>
          </a:bodyPr>
          <a:lstStyle/>
          <a:p>
            <a:pPr lvl="0">
              <a:defRPr/>
            </a:pPr>
            <a:r>
              <a:rPr lang="es-ES" sz="2400" b="1" kern="0" dirty="0">
                <a:solidFill>
                  <a:srgbClr val="65B32E"/>
                </a:solidFill>
                <a:latin typeface="Agency FB" pitchFamily="34" charset="0"/>
              </a:rPr>
              <a:t>Aproximación general a la situación previa en España </a:t>
            </a:r>
          </a:p>
        </p:txBody>
      </p:sp>
    </p:spTree>
    <p:extLst>
      <p:ext uri="{BB962C8B-B14F-4D97-AF65-F5344CB8AC3E}">
        <p14:creationId xmlns:p14="http://schemas.microsoft.com/office/powerpoint/2010/main" val="998964859"/>
      </p:ext>
    </p:extLst>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2033</Words>
  <Application>Microsoft Office PowerPoint</Application>
  <PresentationFormat>Presentación en pantalla (16:9)</PresentationFormat>
  <Paragraphs>137</Paragraphs>
  <Slides>28</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Agency FB</vt:lpstr>
      <vt:lpstr>Arial</vt:lpstr>
      <vt:lpstr>Bell MT</vt:lpstr>
      <vt:lpstr>Bookman Old Style</vt:lpstr>
      <vt:lpstr>Calibri</vt:lpstr>
      <vt:lpstr>Cambria</vt:lpstr>
      <vt:lpstr>Candara</vt:lpstr>
      <vt:lpstr>open_sans_regular</vt:lpstr>
      <vt:lpstr>Wingdings</vt:lpstr>
      <vt:lpstr>Tema de Office</vt:lpstr>
      <vt:lpstr>Hacia la desjudicialización de Las medidas de apoyo</vt:lpstr>
      <vt:lpstr>La situación de partida:</vt:lpstr>
      <vt:lpstr>modelo de EXCLUSIÓN.5</vt:lpstr>
      <vt:lpstr>El modelo de prescindencia o exclusión</vt:lpstr>
      <vt:lpstr>Los ejes y principios de la CDPD: Superación de los modelos previos</vt:lpstr>
      <vt:lpstr>Los principios de la CDPD: La dignidad no está en la “capacidad”, sino en la condición humana</vt:lpstr>
      <vt:lpstr>Lo que establecía el Cod. Civil  y la LEC:</vt:lpstr>
      <vt:lpstr>Algún ejemplo concreto. 2:</vt:lpstr>
      <vt:lpstr>Presentación de PowerPoint</vt:lpstr>
      <vt:lpstr> El concepto de discapacidad en la Convención:</vt:lpstr>
      <vt:lpstr>Más de la Convención</vt:lpstr>
      <vt:lpstr>Los sustanciales artículos 12 y 13 de la Convención:</vt:lpstr>
      <vt:lpstr>De la “muerte civil” a la capacidad con apoyos</vt:lpstr>
      <vt:lpstr>De que hablamos cuando hablamos de APOYOS:</vt:lpstr>
      <vt:lpstr>Apoyando todoS los derechos:</vt:lpstr>
      <vt:lpstr>Principios inspiradores de la reforma:   </vt:lpstr>
      <vt:lpstr>Las consecuencias</vt:lpstr>
      <vt:lpstr>La versatilidaddel nuevo modelo: Individualizar </vt:lpstr>
      <vt:lpstr>Ley 8/2021. de 2 de junio, por la que se reforma la legislación civil y procesal para el apoyo a las personas con discapacidad en el ejercicio de su capacidad jurídica    </vt:lpstr>
      <vt:lpstr>Presentación de PowerPoint</vt:lpstr>
      <vt:lpstr> hacía la desjudicialización de los apoyos.</vt:lpstr>
      <vt:lpstr>La gran novedad de la reforma: la escritura de provisión voluntaria de apoyos</vt:lpstr>
      <vt:lpstr>Presentación de PowerPoint</vt:lpstr>
      <vt:lpstr>La guarda de hecho</vt:lpstr>
      <vt:lpstr>Los “efectos colaterales” de la reforma. </vt:lpstr>
      <vt:lpstr>Otros efectos:  </vt:lpstr>
      <vt:lpstr>Estamos convencidos de que lo que viene es mejor </vt:lpstr>
      <vt:lpstr> Muchas gracias</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Teams1</cp:lastModifiedBy>
  <cp:revision>50</cp:revision>
  <dcterms:created xsi:type="dcterms:W3CDTF">2021-07-07T07:43:49Z</dcterms:created>
  <dcterms:modified xsi:type="dcterms:W3CDTF">2022-11-21T10:49:23Z</dcterms:modified>
</cp:coreProperties>
</file>