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9" r:id="rId2"/>
    <p:sldId id="262" r:id="rId3"/>
    <p:sldId id="264" r:id="rId4"/>
    <p:sldId id="267" r:id="rId5"/>
    <p:sldId id="269" r:id="rId6"/>
    <p:sldId id="270" r:id="rId7"/>
    <p:sldId id="272" r:id="rId8"/>
    <p:sldId id="274" r:id="rId9"/>
    <p:sldId id="276" r:id="rId10"/>
    <p:sldId id="278" r:id="rId11"/>
    <p:sldId id="280" r:id="rId12"/>
    <p:sldId id="282" r:id="rId13"/>
    <p:sldId id="283" r:id="rId14"/>
    <p:sldId id="285" r:id="rId15"/>
    <p:sldId id="287" r:id="rId16"/>
    <p:sldId id="289" r:id="rId17"/>
    <p:sldId id="291" r:id="rId18"/>
    <p:sldId id="293" r:id="rId19"/>
    <p:sldId id="294" r:id="rId20"/>
  </p:sldIdLst>
  <p:sldSz cx="9144000" cy="5143500" type="screen16x9"/>
  <p:notesSz cx="6858000" cy="9144000"/>
  <p:defaultTextStyle>
    <a:defPPr>
      <a:defRPr lang="es-ES_trad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996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358B"/>
    <a:srgbClr val="45B7E9"/>
    <a:srgbClr val="1F244C"/>
    <a:srgbClr val="232A58"/>
    <a:srgbClr val="3B3489"/>
    <a:srgbClr val="3C358E"/>
    <a:srgbClr val="3B358C"/>
    <a:srgbClr val="C0C09C"/>
    <a:srgbClr val="E6545D"/>
    <a:srgbClr val="0022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6" autoAdjust="0"/>
    <p:restoredTop sz="94673" autoAdjust="0"/>
  </p:normalViewPr>
  <p:slideViewPr>
    <p:cSldViewPr snapToObjects="1" showGuides="1">
      <p:cViewPr>
        <p:scale>
          <a:sx n="121" d="100"/>
          <a:sy n="121" d="100"/>
        </p:scale>
        <p:origin x="-3180" y="-1464"/>
      </p:cViewPr>
      <p:guideLst>
        <p:guide orient="horz" pos="99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8EA66AE6-72B9-A24B-9050-7D5CC714E3AF}" type="datetimeFigureOut">
              <a:rPr lang="es-ES_tradnl" smtClean="0"/>
              <a:pPr/>
              <a:t>20/11/2022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58A9CED-6C4F-B34B-A0A8-3BE9A753BC7C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8EA66AE6-72B9-A24B-9050-7D5CC714E3AF}" type="datetimeFigureOut">
              <a:rPr lang="es-ES_tradnl" smtClean="0"/>
              <a:pPr/>
              <a:t>20/11/2022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58A9CED-6C4F-B34B-A0A8-3BE9A753BC7C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  <a:prstGeom prst="rect">
            <a:avLst/>
          </a:prstGeom>
        </p:spPr>
        <p:txBody>
          <a:bodyPr vert="eaVert"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8EA66AE6-72B9-A24B-9050-7D5CC714E3AF}" type="datetimeFigureOut">
              <a:rPr lang="es-ES_tradnl" smtClean="0"/>
              <a:pPr/>
              <a:t>20/11/2022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58A9CED-6C4F-B34B-A0A8-3BE9A753BC7C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8EA66AE6-72B9-A24B-9050-7D5CC714E3AF}" type="datetimeFigureOut">
              <a:rPr lang="es-ES_tradnl" smtClean="0"/>
              <a:pPr/>
              <a:t>20/11/2022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58A9CED-6C4F-B34B-A0A8-3BE9A753BC7C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8EA66AE6-72B9-A24B-9050-7D5CC714E3AF}" type="datetimeFigureOut">
              <a:rPr lang="es-ES_tradnl" smtClean="0"/>
              <a:pPr/>
              <a:t>20/11/2022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58A9CED-6C4F-B34B-A0A8-3BE9A753BC7C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8EA66AE6-72B9-A24B-9050-7D5CC714E3AF}" type="datetimeFigureOut">
              <a:rPr lang="es-ES_tradnl" smtClean="0"/>
              <a:pPr/>
              <a:t>20/11/2022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58A9CED-6C4F-B34B-A0A8-3BE9A753BC7C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8EA66AE6-72B9-A24B-9050-7D5CC714E3AF}" type="datetimeFigureOut">
              <a:rPr lang="es-ES_tradnl" smtClean="0"/>
              <a:pPr/>
              <a:t>20/11/2022</a:t>
            </a:fld>
            <a:endParaRPr lang="es-ES_tradn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58A9CED-6C4F-B34B-A0A8-3BE9A753BC7C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8EA66AE6-72B9-A24B-9050-7D5CC714E3AF}" type="datetimeFigureOut">
              <a:rPr lang="es-ES_tradnl" smtClean="0"/>
              <a:pPr/>
              <a:t>20/11/2022</a:t>
            </a:fld>
            <a:endParaRPr lang="es-ES_tradn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58A9CED-6C4F-B34B-A0A8-3BE9A753BC7C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8EA66AE6-72B9-A24B-9050-7D5CC714E3AF}" type="datetimeFigureOut">
              <a:rPr lang="es-ES_tradnl" smtClean="0"/>
              <a:pPr/>
              <a:t>20/11/2022</a:t>
            </a:fld>
            <a:endParaRPr lang="es-ES_tradn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58A9CED-6C4F-B34B-A0A8-3BE9A753BC7C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8EA66AE6-72B9-A24B-9050-7D5CC714E3AF}" type="datetimeFigureOut">
              <a:rPr lang="es-ES_tradnl" smtClean="0"/>
              <a:pPr/>
              <a:t>20/11/2022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58A9CED-6C4F-B34B-A0A8-3BE9A753BC7C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8EA66AE6-72B9-A24B-9050-7D5CC714E3AF}" type="datetimeFigureOut">
              <a:rPr lang="es-ES_tradnl" smtClean="0"/>
              <a:pPr/>
              <a:t>20/11/2022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58A9CED-6C4F-B34B-A0A8-3BE9A753BC7C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332560" y="1425751"/>
            <a:ext cx="4648200" cy="1102519"/>
          </a:xfrm>
        </p:spPr>
        <p:txBody>
          <a:bodyPr>
            <a:normAutofit/>
          </a:bodyPr>
          <a:lstStyle/>
          <a:p>
            <a:r>
              <a:rPr lang="es-ES_tradnl" sz="2800" b="1" dirty="0" smtClean="0">
                <a:solidFill>
                  <a:srgbClr val="232A58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Los pleitos testigo</a:t>
            </a:r>
            <a:endParaRPr lang="es-ES_tradnl" sz="2800" b="1" dirty="0">
              <a:solidFill>
                <a:srgbClr val="232A58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800600" y="2520803"/>
            <a:ext cx="3733800" cy="495300"/>
          </a:xfrm>
        </p:spPr>
        <p:txBody>
          <a:bodyPr>
            <a:noAutofit/>
          </a:bodyPr>
          <a:lstStyle/>
          <a:p>
            <a:r>
              <a:rPr lang="es-ES_tradnl" sz="1800" b="1" dirty="0" smtClean="0">
                <a:solidFill>
                  <a:srgbClr val="3B358B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Francisco </a:t>
            </a:r>
            <a:r>
              <a:rPr lang="es-ES_tradnl" sz="1800" b="1" dirty="0" err="1" smtClean="0">
                <a:solidFill>
                  <a:srgbClr val="3B358B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Pertíñez</a:t>
            </a:r>
            <a:r>
              <a:rPr lang="es-ES_tradnl" sz="1800" b="1" dirty="0" smtClean="0">
                <a:solidFill>
                  <a:srgbClr val="3B358B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Vílchez</a:t>
            </a:r>
            <a:endParaRPr lang="es-ES_tradnl" sz="1800" b="1" dirty="0">
              <a:solidFill>
                <a:srgbClr val="3B358B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s-ES_tradnl" sz="1800" b="1" dirty="0" smtClean="0">
                <a:solidFill>
                  <a:srgbClr val="3B358B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Catedrático Derecho Civil</a:t>
            </a:r>
          </a:p>
          <a:p>
            <a:r>
              <a:rPr lang="es-ES_tradnl" sz="1800" b="1" dirty="0" smtClean="0">
                <a:solidFill>
                  <a:srgbClr val="3B358B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Univ. de Granada</a:t>
            </a:r>
            <a:endParaRPr lang="es-ES_tradnl" sz="1800" b="1" dirty="0">
              <a:solidFill>
                <a:srgbClr val="3B358B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01976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="" xmlns:a16="http://schemas.microsoft.com/office/drawing/2014/main" id="{EE22F833-D045-18A1-883A-39B8F4B6156B}"/>
              </a:ext>
            </a:extLst>
          </p:cNvPr>
          <p:cNvSpPr txBox="1"/>
          <p:nvPr/>
        </p:nvSpPr>
        <p:spPr>
          <a:xfrm>
            <a:off x="609600" y="1275606"/>
            <a:ext cx="677071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500" b="1" dirty="0" smtClean="0">
                <a:solidFill>
                  <a:srgbClr val="3B358B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Extensión de efectos. Solicitud</a:t>
            </a:r>
            <a:endParaRPr lang="es-ES_tradnl" sz="2500" b="1" dirty="0">
              <a:solidFill>
                <a:srgbClr val="3B358B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="" xmlns:a16="http://schemas.microsoft.com/office/drawing/2014/main" id="{C531AB8B-9BC7-2067-97BD-3E66BD3725FE}"/>
              </a:ext>
            </a:extLst>
          </p:cNvPr>
          <p:cNvSpPr txBox="1"/>
          <p:nvPr/>
        </p:nvSpPr>
        <p:spPr>
          <a:xfrm>
            <a:off x="539552" y="1752661"/>
            <a:ext cx="7402676" cy="132343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342900" indent="-342900">
              <a:spcAft>
                <a:spcPts val="1200"/>
              </a:spcAft>
              <a:buClr>
                <a:srgbClr val="232A58"/>
              </a:buClr>
              <a:buFont typeface="Arial" pitchFamily="34" charset="0"/>
              <a:buChar char="•"/>
            </a:pPr>
            <a:r>
              <a:rPr lang="es-ES_tradnl" sz="2000" dirty="0" smtClean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Nº de procedimiento sentencia de referencia</a:t>
            </a:r>
          </a:p>
          <a:p>
            <a:pPr marL="342900" indent="-342900">
              <a:spcAft>
                <a:spcPts val="1200"/>
              </a:spcAft>
              <a:buClr>
                <a:srgbClr val="232A58"/>
              </a:buClr>
              <a:buFont typeface="Arial" pitchFamily="34" charset="0"/>
              <a:buChar char="•"/>
            </a:pPr>
            <a:r>
              <a:rPr lang="es-ES_tradnl" sz="2000" dirty="0" smtClean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Tutela que se solicita: nulidad cláusula, restitución.</a:t>
            </a:r>
          </a:p>
          <a:p>
            <a:pPr marL="342900" indent="-342900">
              <a:spcAft>
                <a:spcPts val="1200"/>
              </a:spcAft>
              <a:buClr>
                <a:srgbClr val="232A58"/>
              </a:buClr>
              <a:buFont typeface="Arial" pitchFamily="34" charset="0"/>
              <a:buChar char="•"/>
            </a:pPr>
            <a:r>
              <a:rPr lang="es-ES_tradnl" sz="2000" dirty="0" smtClean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Nº cuenta corriente abono</a:t>
            </a:r>
          </a:p>
        </p:txBody>
      </p:sp>
    </p:spTree>
    <p:extLst>
      <p:ext uri="{BB962C8B-B14F-4D97-AF65-F5344CB8AC3E}">
        <p14:creationId xmlns:p14="http://schemas.microsoft.com/office/powerpoint/2010/main" val="15310549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="" xmlns:a16="http://schemas.microsoft.com/office/drawing/2014/main" id="{EE22F833-D045-18A1-883A-39B8F4B6156B}"/>
              </a:ext>
            </a:extLst>
          </p:cNvPr>
          <p:cNvSpPr txBox="1"/>
          <p:nvPr/>
        </p:nvSpPr>
        <p:spPr>
          <a:xfrm>
            <a:off x="609600" y="1275606"/>
            <a:ext cx="677071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500" b="1" dirty="0" smtClean="0">
                <a:solidFill>
                  <a:srgbClr val="3B358B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Extensión de efectos. Oposición parte condenada</a:t>
            </a:r>
            <a:endParaRPr lang="es-ES_tradnl" sz="2500" b="1" dirty="0">
              <a:solidFill>
                <a:srgbClr val="3B358B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="" xmlns:a16="http://schemas.microsoft.com/office/drawing/2014/main" id="{C531AB8B-9BC7-2067-97BD-3E66BD3725FE}"/>
              </a:ext>
            </a:extLst>
          </p:cNvPr>
          <p:cNvSpPr txBox="1"/>
          <p:nvPr/>
        </p:nvSpPr>
        <p:spPr>
          <a:xfrm>
            <a:off x="539552" y="1752661"/>
            <a:ext cx="7402676" cy="178510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342900" indent="-342900">
              <a:spcAft>
                <a:spcPts val="1200"/>
              </a:spcAft>
              <a:buClr>
                <a:srgbClr val="232A58"/>
              </a:buClr>
              <a:buFont typeface="Arial" pitchFamily="34" charset="0"/>
              <a:buChar char="•"/>
            </a:pPr>
            <a:r>
              <a:rPr lang="es-ES_tradnl" sz="2000" dirty="0" smtClean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Traslado plazo diez días: allanarse u oponerse</a:t>
            </a:r>
          </a:p>
          <a:p>
            <a:pPr marL="342900" indent="-342900">
              <a:spcAft>
                <a:spcPts val="1200"/>
              </a:spcAft>
              <a:buClr>
                <a:srgbClr val="232A58"/>
              </a:buClr>
              <a:buFont typeface="Arial" pitchFamily="34" charset="0"/>
              <a:buChar char="•"/>
            </a:pPr>
            <a:r>
              <a:rPr lang="es-ES_tradnl" sz="2000" dirty="0" smtClean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Motivo de oposición: no concurren requisitos art. 519.2 LEC. Especial relevancia de la falta de identidad sustancial (circunstancias diferentes, no consumidor, negociación, prescripción). Principio de prueba/necesaria cognición.</a:t>
            </a:r>
          </a:p>
        </p:txBody>
      </p:sp>
    </p:spTree>
    <p:extLst>
      <p:ext uri="{BB962C8B-B14F-4D97-AF65-F5344CB8AC3E}">
        <p14:creationId xmlns:p14="http://schemas.microsoft.com/office/powerpoint/2010/main" val="41990974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="" xmlns:a16="http://schemas.microsoft.com/office/drawing/2014/main" id="{EE22F833-D045-18A1-883A-39B8F4B6156B}"/>
              </a:ext>
            </a:extLst>
          </p:cNvPr>
          <p:cNvSpPr txBox="1"/>
          <p:nvPr/>
        </p:nvSpPr>
        <p:spPr>
          <a:xfrm>
            <a:off x="609600" y="1275606"/>
            <a:ext cx="677071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500" b="1" dirty="0" smtClean="0">
                <a:solidFill>
                  <a:srgbClr val="3B358B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Extensión de efectos. Resolución</a:t>
            </a:r>
            <a:endParaRPr lang="es-ES_tradnl" sz="2500" b="1" dirty="0">
              <a:solidFill>
                <a:srgbClr val="3B358B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="" xmlns:a16="http://schemas.microsoft.com/office/drawing/2014/main" id="{C531AB8B-9BC7-2067-97BD-3E66BD3725FE}"/>
              </a:ext>
            </a:extLst>
          </p:cNvPr>
          <p:cNvSpPr txBox="1"/>
          <p:nvPr/>
        </p:nvSpPr>
        <p:spPr>
          <a:xfrm>
            <a:off x="539552" y="1752661"/>
            <a:ext cx="7402676" cy="193899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342900" indent="-342900">
              <a:spcAft>
                <a:spcPts val="1200"/>
              </a:spcAft>
              <a:buClr>
                <a:srgbClr val="232A58"/>
              </a:buClr>
              <a:buFont typeface="Arial" pitchFamily="34" charset="0"/>
              <a:buChar char="•"/>
            </a:pPr>
            <a:r>
              <a:rPr lang="es-ES_tradnl" sz="2000" dirty="0" smtClean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Auto en el plazo de cinco días: recurrible en apelación</a:t>
            </a:r>
          </a:p>
          <a:p>
            <a:pPr marL="342900" indent="-342900">
              <a:spcAft>
                <a:spcPts val="1200"/>
              </a:spcAft>
              <a:buClr>
                <a:srgbClr val="232A58"/>
              </a:buClr>
              <a:buFont typeface="Arial" pitchFamily="34" charset="0"/>
              <a:buChar char="•"/>
            </a:pPr>
            <a:r>
              <a:rPr lang="es-ES_tradnl" sz="2000" dirty="0" smtClean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Auto que rechace la extensión no produce un efecto de cosa juzgada sobre el fondo</a:t>
            </a:r>
          </a:p>
          <a:p>
            <a:pPr marL="342900" indent="-342900">
              <a:spcAft>
                <a:spcPts val="1200"/>
              </a:spcAft>
              <a:buClr>
                <a:srgbClr val="232A58"/>
              </a:buClr>
              <a:buFont typeface="Arial" pitchFamily="34" charset="0"/>
              <a:buChar char="•"/>
            </a:pPr>
            <a:r>
              <a:rPr lang="es-ES_tradnl" sz="2000" dirty="0" smtClean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Auto que acceda total o parcialmente a la extensión es título para la ejecución si no hubiera pago voluntario (art. 548 LEC).</a:t>
            </a:r>
          </a:p>
        </p:txBody>
      </p:sp>
    </p:spTree>
    <p:extLst>
      <p:ext uri="{BB962C8B-B14F-4D97-AF65-F5344CB8AC3E}">
        <p14:creationId xmlns:p14="http://schemas.microsoft.com/office/powerpoint/2010/main" val="21742713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="" xmlns:a16="http://schemas.microsoft.com/office/drawing/2014/main" id="{EE22F833-D045-18A1-883A-39B8F4B6156B}"/>
              </a:ext>
            </a:extLst>
          </p:cNvPr>
          <p:cNvSpPr txBox="1"/>
          <p:nvPr/>
        </p:nvSpPr>
        <p:spPr>
          <a:xfrm>
            <a:off x="609600" y="1275606"/>
            <a:ext cx="677071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500" b="1" dirty="0" smtClean="0">
                <a:solidFill>
                  <a:srgbClr val="3B358B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Extensión de efectos. Costas. Art. 519.5</a:t>
            </a:r>
            <a:endParaRPr lang="es-ES_tradnl" sz="2500" b="1" dirty="0">
              <a:solidFill>
                <a:srgbClr val="3B358B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="" xmlns:a16="http://schemas.microsoft.com/office/drawing/2014/main" id="{C531AB8B-9BC7-2067-97BD-3E66BD3725FE}"/>
              </a:ext>
            </a:extLst>
          </p:cNvPr>
          <p:cNvSpPr txBox="1"/>
          <p:nvPr/>
        </p:nvSpPr>
        <p:spPr>
          <a:xfrm>
            <a:off x="539552" y="1752661"/>
            <a:ext cx="7402676" cy="178510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342900" indent="-342900">
              <a:spcAft>
                <a:spcPts val="1200"/>
              </a:spcAft>
              <a:buClr>
                <a:srgbClr val="232A58"/>
              </a:buClr>
              <a:buFont typeface="Arial" pitchFamily="34" charset="0"/>
              <a:buChar char="•"/>
            </a:pPr>
            <a:r>
              <a:rPr lang="es-ES_tradnl" sz="2000" dirty="0" smtClean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Si se rechaza la extensión no hay imposición de costas al instante</a:t>
            </a:r>
          </a:p>
          <a:p>
            <a:pPr marL="342900" indent="-342900">
              <a:spcAft>
                <a:spcPts val="1200"/>
              </a:spcAft>
              <a:buClr>
                <a:srgbClr val="232A58"/>
              </a:buClr>
              <a:buFont typeface="Arial" pitchFamily="34" charset="0"/>
              <a:buChar char="•"/>
            </a:pPr>
            <a:r>
              <a:rPr lang="es-ES_tradnl" sz="2000" dirty="0" smtClean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Si se admite la extensión sólo se impondrán las costas al condenado si se hubiera opuesto. Posible contravención principio de equivalencia (STJUE 16.7.2020, STJUE 7.4.2022 y STJUE 22.4.2022). Efecto </a:t>
            </a:r>
            <a:r>
              <a:rPr lang="es-ES_tradnl" sz="2000" dirty="0" smtClean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disuasorio para el consumidor.</a:t>
            </a:r>
            <a:endParaRPr lang="es-ES_tradnl" sz="2000" dirty="0" smtClean="0"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57360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="" xmlns:a16="http://schemas.microsoft.com/office/drawing/2014/main" id="{EE22F833-D045-18A1-883A-39B8F4B6156B}"/>
              </a:ext>
            </a:extLst>
          </p:cNvPr>
          <p:cNvSpPr txBox="1"/>
          <p:nvPr/>
        </p:nvSpPr>
        <p:spPr>
          <a:xfrm>
            <a:off x="609600" y="1275606"/>
            <a:ext cx="677071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500" b="1" dirty="0" smtClean="0">
                <a:solidFill>
                  <a:srgbClr val="3B358B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Pleito testigo. Art. 438.ter Requisitos</a:t>
            </a:r>
            <a:endParaRPr lang="es-ES_tradnl" sz="2500" b="1" dirty="0">
              <a:solidFill>
                <a:srgbClr val="3B358B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="" xmlns:a16="http://schemas.microsoft.com/office/drawing/2014/main" id="{C531AB8B-9BC7-2067-97BD-3E66BD3725FE}"/>
              </a:ext>
            </a:extLst>
          </p:cNvPr>
          <p:cNvSpPr txBox="1"/>
          <p:nvPr/>
        </p:nvSpPr>
        <p:spPr>
          <a:xfrm>
            <a:off x="539552" y="1752661"/>
            <a:ext cx="7402676" cy="255454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342900" indent="-342900">
              <a:spcAft>
                <a:spcPts val="1200"/>
              </a:spcAft>
              <a:buClr>
                <a:srgbClr val="232A58"/>
              </a:buClr>
              <a:buFont typeface="Arial" pitchFamily="34" charset="0"/>
              <a:buChar char="•"/>
            </a:pPr>
            <a:r>
              <a:rPr lang="es-ES_tradnl" sz="2000" dirty="0" smtClean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Demanda que incluya pretensiones relativas a condiciones generales de la contratación que estén siendo objeto de un procedimiento anterior planteado por otros litigantes en ese mismo juzgado</a:t>
            </a:r>
          </a:p>
          <a:p>
            <a:pPr marL="342900" indent="-342900">
              <a:spcAft>
                <a:spcPts val="1200"/>
              </a:spcAft>
              <a:buClr>
                <a:srgbClr val="232A58"/>
              </a:buClr>
              <a:buFont typeface="Arial" pitchFamily="34" charset="0"/>
              <a:buChar char="•"/>
            </a:pPr>
            <a:r>
              <a:rPr lang="es-ES_tradnl" sz="2000" dirty="0" smtClean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No procede en casos de control de transparencia</a:t>
            </a:r>
          </a:p>
          <a:p>
            <a:pPr marL="342900" indent="-342900">
              <a:spcAft>
                <a:spcPts val="1200"/>
              </a:spcAft>
              <a:buClr>
                <a:srgbClr val="232A58"/>
              </a:buClr>
              <a:buFont typeface="Arial" pitchFamily="34" charset="0"/>
              <a:buChar char="•"/>
            </a:pPr>
            <a:r>
              <a:rPr lang="es-ES_tradnl" sz="2000" dirty="0" smtClean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Identidad sustancial de las condiciones </a:t>
            </a:r>
            <a:r>
              <a:rPr lang="es-ES_tradnl" sz="2000" dirty="0" smtClean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generales </a:t>
            </a:r>
            <a:r>
              <a:rPr lang="es-ES_tradnl" sz="2000" dirty="0" smtClean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(no se exige una identidad sustancial de la situación jurídica)</a:t>
            </a:r>
          </a:p>
        </p:txBody>
      </p:sp>
    </p:spTree>
    <p:extLst>
      <p:ext uri="{BB962C8B-B14F-4D97-AF65-F5344CB8AC3E}">
        <p14:creationId xmlns:p14="http://schemas.microsoft.com/office/powerpoint/2010/main" val="13722996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="" xmlns:a16="http://schemas.microsoft.com/office/drawing/2014/main" id="{EE22F833-D045-18A1-883A-39B8F4B6156B}"/>
              </a:ext>
            </a:extLst>
          </p:cNvPr>
          <p:cNvSpPr txBox="1"/>
          <p:nvPr/>
        </p:nvSpPr>
        <p:spPr>
          <a:xfrm>
            <a:off x="609600" y="1275606"/>
            <a:ext cx="677071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500" b="1" dirty="0" smtClean="0">
                <a:solidFill>
                  <a:srgbClr val="3B358B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Pleito testigo. Solicitud</a:t>
            </a:r>
            <a:endParaRPr lang="es-ES_tradnl" sz="2500" b="1" dirty="0">
              <a:solidFill>
                <a:srgbClr val="3B358B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="" xmlns:a16="http://schemas.microsoft.com/office/drawing/2014/main" id="{C531AB8B-9BC7-2067-97BD-3E66BD3725FE}"/>
              </a:ext>
            </a:extLst>
          </p:cNvPr>
          <p:cNvSpPr txBox="1"/>
          <p:nvPr/>
        </p:nvSpPr>
        <p:spPr>
          <a:xfrm>
            <a:off x="539552" y="1752661"/>
            <a:ext cx="7402676" cy="116955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342900" indent="-342900">
              <a:spcAft>
                <a:spcPts val="1200"/>
              </a:spcAft>
              <a:buClr>
                <a:srgbClr val="232A58"/>
              </a:buClr>
              <a:buFont typeface="Arial" pitchFamily="34" charset="0"/>
              <a:buChar char="•"/>
            </a:pPr>
            <a:r>
              <a:rPr lang="es-ES_tradnl" sz="2000" dirty="0" smtClean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De oficio, a instancias del LAJ, en sede de trámite de admisión de la demanda</a:t>
            </a:r>
          </a:p>
          <a:p>
            <a:pPr marL="342900" indent="-342900">
              <a:spcAft>
                <a:spcPts val="1200"/>
              </a:spcAft>
              <a:buClr>
                <a:srgbClr val="232A58"/>
              </a:buClr>
              <a:buFont typeface="Arial" pitchFamily="34" charset="0"/>
              <a:buChar char="•"/>
            </a:pPr>
            <a:r>
              <a:rPr lang="es-ES_tradnl" sz="2000" dirty="0" smtClean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Parte demandante o demandada</a:t>
            </a:r>
          </a:p>
        </p:txBody>
      </p:sp>
    </p:spTree>
    <p:extLst>
      <p:ext uri="{BB962C8B-B14F-4D97-AF65-F5344CB8AC3E}">
        <p14:creationId xmlns:p14="http://schemas.microsoft.com/office/powerpoint/2010/main" val="40948839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="" xmlns:a16="http://schemas.microsoft.com/office/drawing/2014/main" id="{EE22F833-D045-18A1-883A-39B8F4B6156B}"/>
              </a:ext>
            </a:extLst>
          </p:cNvPr>
          <p:cNvSpPr txBox="1"/>
          <p:nvPr/>
        </p:nvSpPr>
        <p:spPr>
          <a:xfrm>
            <a:off x="609600" y="1275606"/>
            <a:ext cx="677071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500" b="1" dirty="0" smtClean="0">
                <a:solidFill>
                  <a:srgbClr val="3B358B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Pleito testigo. Suspensión</a:t>
            </a:r>
            <a:endParaRPr lang="es-ES_tradnl" sz="2500" b="1" dirty="0">
              <a:solidFill>
                <a:srgbClr val="3B358B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="" xmlns:a16="http://schemas.microsoft.com/office/drawing/2014/main" id="{C531AB8B-9BC7-2067-97BD-3E66BD3725FE}"/>
              </a:ext>
            </a:extLst>
          </p:cNvPr>
          <p:cNvSpPr txBox="1"/>
          <p:nvPr/>
        </p:nvSpPr>
        <p:spPr>
          <a:xfrm>
            <a:off x="539552" y="1752661"/>
            <a:ext cx="7402676" cy="132343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342900" indent="-342900">
              <a:spcAft>
                <a:spcPts val="1200"/>
              </a:spcAft>
              <a:buClr>
                <a:srgbClr val="232A58"/>
              </a:buClr>
              <a:buFont typeface="Arial" pitchFamily="34" charset="0"/>
              <a:buChar char="•"/>
            </a:pPr>
            <a:r>
              <a:rPr lang="es-ES_tradnl" sz="2000" dirty="0" smtClean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Se decide inaudita parte</a:t>
            </a:r>
          </a:p>
          <a:p>
            <a:pPr marL="342900" indent="-342900">
              <a:spcAft>
                <a:spcPts val="1200"/>
              </a:spcAft>
              <a:buClr>
                <a:srgbClr val="232A58"/>
              </a:buClr>
              <a:buFont typeface="Arial" pitchFamily="34" charset="0"/>
              <a:buChar char="•"/>
            </a:pPr>
            <a:r>
              <a:rPr lang="es-ES_tradnl" sz="2000" dirty="0" smtClean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Si se </a:t>
            </a:r>
            <a:r>
              <a:rPr lang="es-ES_tradnl" sz="2000" dirty="0" smtClean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admite, </a:t>
            </a:r>
            <a:r>
              <a:rPr lang="es-ES_tradnl" sz="2000" dirty="0" smtClean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mediante Auto recurrible en apelación </a:t>
            </a:r>
          </a:p>
          <a:p>
            <a:pPr marL="342900" indent="-342900">
              <a:spcAft>
                <a:spcPts val="1200"/>
              </a:spcAft>
              <a:buClr>
                <a:srgbClr val="232A58"/>
              </a:buClr>
              <a:buFont typeface="Arial" pitchFamily="34" charset="0"/>
              <a:buChar char="•"/>
            </a:pPr>
            <a:r>
              <a:rPr lang="es-ES_tradnl" sz="2000" dirty="0" smtClean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Si se </a:t>
            </a:r>
            <a:r>
              <a:rPr lang="es-ES_tradnl" sz="2000" dirty="0" smtClean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deniega, </a:t>
            </a:r>
            <a:r>
              <a:rPr lang="es-ES_tradnl" sz="2000" dirty="0" smtClean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mediante Providencia recurrible en </a:t>
            </a:r>
            <a:r>
              <a:rPr lang="es-ES_tradnl" sz="2000" dirty="0" smtClean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reposición</a:t>
            </a:r>
            <a:endParaRPr lang="es-ES_tradnl" sz="2000" dirty="0" smtClean="0"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21791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="" xmlns:a16="http://schemas.microsoft.com/office/drawing/2014/main" id="{EE22F833-D045-18A1-883A-39B8F4B6156B}"/>
              </a:ext>
            </a:extLst>
          </p:cNvPr>
          <p:cNvSpPr txBox="1"/>
          <p:nvPr/>
        </p:nvSpPr>
        <p:spPr>
          <a:xfrm>
            <a:off x="609600" y="1275606"/>
            <a:ext cx="677071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500" b="1" dirty="0" smtClean="0">
                <a:solidFill>
                  <a:srgbClr val="3B358B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Pleito testigo. Suspensión</a:t>
            </a:r>
            <a:endParaRPr lang="es-ES_tradnl" sz="2500" b="1" dirty="0">
              <a:solidFill>
                <a:srgbClr val="3B358B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="" xmlns:a16="http://schemas.microsoft.com/office/drawing/2014/main" id="{C531AB8B-9BC7-2067-97BD-3E66BD3725FE}"/>
              </a:ext>
            </a:extLst>
          </p:cNvPr>
          <p:cNvSpPr txBox="1"/>
          <p:nvPr/>
        </p:nvSpPr>
        <p:spPr>
          <a:xfrm>
            <a:off x="539552" y="1752661"/>
            <a:ext cx="7402676" cy="209288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342900" indent="-342900">
              <a:spcAft>
                <a:spcPts val="1200"/>
              </a:spcAft>
              <a:buClr>
                <a:srgbClr val="232A58"/>
              </a:buClr>
              <a:buFont typeface="Arial" pitchFamily="34" charset="0"/>
              <a:buChar char="•"/>
            </a:pPr>
            <a:r>
              <a:rPr lang="es-ES_tradnl" sz="2000" dirty="0" smtClean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Hasta que el procedimiento testigo finalice mediante sentencia firme</a:t>
            </a:r>
          </a:p>
          <a:p>
            <a:pPr marL="342900" indent="-342900">
              <a:spcAft>
                <a:spcPts val="1200"/>
              </a:spcAft>
              <a:buClr>
                <a:srgbClr val="232A58"/>
              </a:buClr>
              <a:buFont typeface="Arial" pitchFamily="34" charset="0"/>
              <a:buChar char="•"/>
            </a:pPr>
            <a:r>
              <a:rPr lang="es-ES_tradnl" sz="2000" dirty="0" smtClean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Tramitación preferente del procedimiento testigo</a:t>
            </a:r>
          </a:p>
          <a:p>
            <a:pPr marL="342900" indent="-342900">
              <a:spcAft>
                <a:spcPts val="1200"/>
              </a:spcAft>
              <a:buClr>
                <a:srgbClr val="232A58"/>
              </a:buClr>
              <a:buFont typeface="Arial" pitchFamily="34" charset="0"/>
              <a:buChar char="•"/>
            </a:pPr>
            <a:r>
              <a:rPr lang="es-ES_tradnl" sz="2000" dirty="0" smtClean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¿Acuerdo </a:t>
            </a:r>
            <a:r>
              <a:rPr lang="es-ES_tradnl" sz="2000" dirty="0" smtClean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transaccional en procedimiento testigo?</a:t>
            </a:r>
            <a:endParaRPr lang="es-ES_tradnl" sz="2000" dirty="0" smtClean="0"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spcAft>
                <a:spcPts val="1200"/>
              </a:spcAft>
              <a:buClr>
                <a:srgbClr val="232A58"/>
              </a:buClr>
              <a:buFont typeface="Arial" pitchFamily="34" charset="0"/>
              <a:buChar char="•"/>
            </a:pPr>
            <a:r>
              <a:rPr lang="es-ES_tradnl" sz="2000" dirty="0" smtClean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¿Se suspenden también las medidas cautelares?</a:t>
            </a:r>
          </a:p>
        </p:txBody>
      </p:sp>
    </p:spTree>
    <p:extLst>
      <p:ext uri="{BB962C8B-B14F-4D97-AF65-F5344CB8AC3E}">
        <p14:creationId xmlns:p14="http://schemas.microsoft.com/office/powerpoint/2010/main" val="27261349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="" xmlns:a16="http://schemas.microsoft.com/office/drawing/2014/main" id="{EE22F833-D045-18A1-883A-39B8F4B6156B}"/>
              </a:ext>
            </a:extLst>
          </p:cNvPr>
          <p:cNvSpPr txBox="1"/>
          <p:nvPr/>
        </p:nvSpPr>
        <p:spPr>
          <a:xfrm>
            <a:off x="609600" y="1275606"/>
            <a:ext cx="677071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500" b="1" dirty="0" smtClean="0">
                <a:solidFill>
                  <a:srgbClr val="3B358B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Pleito testigo. Finalización. Efectos</a:t>
            </a:r>
            <a:endParaRPr lang="es-ES_tradnl" sz="2500" b="1" dirty="0">
              <a:solidFill>
                <a:srgbClr val="3B358B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="" xmlns:a16="http://schemas.microsoft.com/office/drawing/2014/main" id="{C531AB8B-9BC7-2067-97BD-3E66BD3725FE}"/>
              </a:ext>
            </a:extLst>
          </p:cNvPr>
          <p:cNvSpPr txBox="1"/>
          <p:nvPr/>
        </p:nvSpPr>
        <p:spPr>
          <a:xfrm>
            <a:off x="539552" y="1752661"/>
            <a:ext cx="7402676" cy="301621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342900" indent="-342900">
              <a:spcAft>
                <a:spcPts val="1200"/>
              </a:spcAft>
              <a:buClr>
                <a:srgbClr val="232A58"/>
              </a:buClr>
              <a:buFont typeface="Arial" pitchFamily="34" charset="0"/>
              <a:buChar char="•"/>
            </a:pPr>
            <a:r>
              <a:rPr lang="es-ES_tradnl" sz="2000" dirty="0" smtClean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Tribunal dictará providencia manifestando (de manera no vinculante) si considera procedente o no la continuación del procedimiento suspendido y dará traslado al demandante para que en el plazo de 5 días solicite:</a:t>
            </a:r>
          </a:p>
          <a:p>
            <a:pPr>
              <a:spcAft>
                <a:spcPts val="1200"/>
              </a:spcAft>
              <a:buClr>
                <a:srgbClr val="232A58"/>
              </a:buClr>
            </a:pPr>
            <a:r>
              <a:rPr lang="es-ES_tradnl" sz="2000" dirty="0" smtClean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       - El desistimiento (no produce efecto cosa juzgada)</a:t>
            </a:r>
          </a:p>
          <a:p>
            <a:pPr>
              <a:spcAft>
                <a:spcPts val="1200"/>
              </a:spcAft>
              <a:buClr>
                <a:srgbClr val="232A58"/>
              </a:buClr>
            </a:pPr>
            <a:r>
              <a:rPr lang="es-ES_tradnl" sz="20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_tradnl" sz="2000" dirty="0" smtClean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      - La continuación del procedimiento suspendido. Alzamiento automático de la </a:t>
            </a:r>
            <a:r>
              <a:rPr lang="es-ES_tradnl" sz="2000" dirty="0" smtClean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suspensión. Costas (art. 283.ter.5 LEC)</a:t>
            </a:r>
            <a:endParaRPr lang="es-ES_tradnl" sz="2000" dirty="0" smtClean="0"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spcAft>
                <a:spcPts val="1200"/>
              </a:spcAft>
              <a:buClr>
                <a:srgbClr val="232A58"/>
              </a:buClr>
            </a:pPr>
            <a:r>
              <a:rPr lang="es-ES_tradnl" sz="20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_tradnl" sz="2000" dirty="0" smtClean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      - La extensión de los efectos de la sentencia dictada (art. </a:t>
            </a:r>
            <a:r>
              <a:rPr lang="es-ES_tradnl" sz="2000" dirty="0" smtClean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519.2 LEC)</a:t>
            </a:r>
            <a:endParaRPr lang="es-ES_tradnl" sz="2000" dirty="0" smtClean="0"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62404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 smtClean="0"/>
          </a:p>
          <a:p>
            <a:endParaRPr lang="es-ES" dirty="0"/>
          </a:p>
          <a:p>
            <a:pPr marL="0" indent="0" algn="ctr">
              <a:buNone/>
            </a:pPr>
            <a:r>
              <a:rPr lang="es-ES" dirty="0" smtClean="0"/>
              <a:t>Muchas gracias</a:t>
            </a:r>
          </a:p>
          <a:p>
            <a:pPr marL="0" indent="0" algn="ctr">
              <a:buNone/>
            </a:pPr>
            <a:r>
              <a:rPr lang="es-ES" sz="2400" dirty="0" smtClean="0">
                <a:solidFill>
                  <a:srgbClr val="3B358B"/>
                </a:solidFill>
              </a:rPr>
              <a:t>pertinez@ugr.es</a:t>
            </a:r>
            <a:endParaRPr lang="es-ES" sz="2400" dirty="0">
              <a:solidFill>
                <a:srgbClr val="3B358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49056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="" xmlns:a16="http://schemas.microsoft.com/office/drawing/2014/main" id="{EE22F833-D045-18A1-883A-39B8F4B6156B}"/>
              </a:ext>
            </a:extLst>
          </p:cNvPr>
          <p:cNvSpPr txBox="1"/>
          <p:nvPr/>
        </p:nvSpPr>
        <p:spPr>
          <a:xfrm>
            <a:off x="609600" y="1523316"/>
            <a:ext cx="662669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500" b="1" dirty="0" smtClean="0">
                <a:solidFill>
                  <a:srgbClr val="3B358B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Proyecto ley eficiencia procesal 22.4.2022 </a:t>
            </a:r>
            <a:endParaRPr lang="es-ES_tradnl" sz="2500" b="1" dirty="0">
              <a:solidFill>
                <a:srgbClr val="3B358B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="" xmlns:a16="http://schemas.microsoft.com/office/drawing/2014/main" id="{C531AB8B-9BC7-2067-97BD-3E66BD3725FE}"/>
              </a:ext>
            </a:extLst>
          </p:cNvPr>
          <p:cNvSpPr txBox="1"/>
          <p:nvPr/>
        </p:nvSpPr>
        <p:spPr>
          <a:xfrm>
            <a:off x="467544" y="2283717"/>
            <a:ext cx="7474684" cy="135421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spcAft>
                <a:spcPts val="1200"/>
              </a:spcAft>
              <a:buClr>
                <a:srgbClr val="232A58"/>
              </a:buClr>
              <a:buFont typeface="Arial"/>
              <a:buChar char="•"/>
            </a:pPr>
            <a:r>
              <a:rPr lang="es-ES_tradnl" sz="16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_tradnl" sz="2400" dirty="0" smtClean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Extensión efectos sentencia acción individual relativa a condiciones generales a </a:t>
            </a:r>
            <a:r>
              <a:rPr lang="es-ES_tradnl" sz="2400" dirty="0" smtClean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otro interesado </a:t>
            </a:r>
            <a:r>
              <a:rPr lang="es-ES_tradnl" sz="2400" dirty="0" smtClean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(art. 519.2 LEC)</a:t>
            </a:r>
            <a:endParaRPr lang="es-ES_tradnl" sz="2400" dirty="0"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spcAft>
                <a:spcPts val="1200"/>
              </a:spcAft>
              <a:buClr>
                <a:srgbClr val="232A58"/>
              </a:buClr>
              <a:buFont typeface="Arial"/>
              <a:buChar char="•"/>
            </a:pPr>
            <a:r>
              <a:rPr lang="es-ES_tradnl" sz="24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 </a:t>
            </a:r>
            <a:r>
              <a:rPr lang="es-ES_tradnl" sz="2400" dirty="0" smtClean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Pleitos testigo (art. 438. ter LEC)</a:t>
            </a:r>
            <a:endParaRPr lang="es-ES_tradnl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62025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="" xmlns:a16="http://schemas.microsoft.com/office/drawing/2014/main" id="{FB82DADE-CD31-3A5F-FB41-DF156DAADB0E}"/>
              </a:ext>
            </a:extLst>
          </p:cNvPr>
          <p:cNvSpPr txBox="1"/>
          <p:nvPr/>
        </p:nvSpPr>
        <p:spPr>
          <a:xfrm>
            <a:off x="575441" y="984706"/>
            <a:ext cx="7620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200" b="1" dirty="0" smtClean="0">
                <a:solidFill>
                  <a:srgbClr val="3B358B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Diferencias </a:t>
            </a:r>
            <a:endParaRPr lang="es-ES_tradnl" sz="2200" b="1" dirty="0">
              <a:solidFill>
                <a:srgbClr val="3B358B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aphicFrame>
        <p:nvGraphicFramePr>
          <p:cNvPr id="6" name="Tabla 5">
            <a:extLst>
              <a:ext uri="{FF2B5EF4-FFF2-40B4-BE49-F238E27FC236}">
                <a16:creationId xmlns="" xmlns:a16="http://schemas.microsoft.com/office/drawing/2014/main" id="{8F5697DC-BCCB-D2B8-B32C-68F04D4E7B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2609320"/>
              </p:ext>
            </p:extLst>
          </p:nvPr>
        </p:nvGraphicFramePr>
        <p:xfrm>
          <a:off x="2051720" y="1563638"/>
          <a:ext cx="4176464" cy="3499569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02495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15151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673949">
                <a:tc>
                  <a:txBody>
                    <a:bodyPr/>
                    <a:lstStyle/>
                    <a:p>
                      <a:pPr algn="ctr"/>
                      <a:r>
                        <a:rPr lang="es-ES_tradnl" b="1" dirty="0" smtClean="0">
                          <a:solidFill>
                            <a:schemeClr val="bg1"/>
                          </a:solidFill>
                          <a:latin typeface="+mj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Extensión</a:t>
                      </a:r>
                      <a:r>
                        <a:rPr lang="es-ES_tradnl" b="1" baseline="0" dirty="0" smtClean="0">
                          <a:solidFill>
                            <a:schemeClr val="bg1"/>
                          </a:solidFill>
                          <a:latin typeface="+mj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efectos</a:t>
                      </a:r>
                      <a:endParaRPr lang="es-ES_tradnl" b="1" dirty="0">
                        <a:solidFill>
                          <a:schemeClr val="bg1"/>
                        </a:solidFill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solidFill>
                      <a:srgbClr val="232A5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b="1" dirty="0" smtClean="0">
                          <a:solidFill>
                            <a:schemeClr val="bg1"/>
                          </a:solidFill>
                          <a:latin typeface="+mj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Pleitos</a:t>
                      </a:r>
                      <a:r>
                        <a:rPr lang="es-ES_tradnl" b="1" baseline="0" dirty="0" smtClean="0">
                          <a:solidFill>
                            <a:schemeClr val="bg1"/>
                          </a:solidFill>
                          <a:latin typeface="+mj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testigo</a:t>
                      </a:r>
                      <a:endParaRPr lang="es-ES_tradnl" b="1" dirty="0">
                        <a:solidFill>
                          <a:schemeClr val="bg1"/>
                        </a:solidFill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solidFill>
                      <a:srgbClr val="232A5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35934"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 smtClean="0">
                          <a:latin typeface="+mj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Voluntario para el interesado</a:t>
                      </a:r>
                      <a:endParaRPr lang="es-ES_tradnl" sz="1600" dirty="0"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600" dirty="0" smtClean="0">
                          <a:latin typeface="+mj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Impuesto</a:t>
                      </a:r>
                      <a:endParaRPr lang="es-ES_tradnl" sz="1600" dirty="0"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solidFill>
                      <a:srgbClr val="45B7E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66507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600" kern="1200" dirty="0" smtClean="0">
                          <a:solidFill>
                            <a:schemeClr val="dk1"/>
                          </a:solidFill>
                          <a:latin typeface="+mj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Atajo</a:t>
                      </a:r>
                      <a:r>
                        <a:rPr lang="es-ES_tradnl" sz="16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procesal para el interesado</a:t>
                      </a:r>
                      <a:endParaRPr lang="es-ES_tradnl" sz="1600" kern="1200" dirty="0">
                        <a:solidFill>
                          <a:schemeClr val="dk1"/>
                        </a:solidFill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solidFill>
                      <a:srgbClr val="45B7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600" dirty="0" smtClean="0">
                          <a:latin typeface="+mj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Suspensión/retraso en la resolución</a:t>
                      </a:r>
                      <a:endParaRPr lang="es-ES_tradnl" sz="1600" dirty="0"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  <a:p>
                      <a:pPr algn="ctr"/>
                      <a:endParaRPr lang="es-ES_tradnl" sz="1600" dirty="0"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379993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600" dirty="0" smtClean="0">
                          <a:latin typeface="+mj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Beneficioso</a:t>
                      </a:r>
                      <a:r>
                        <a:rPr lang="es-ES_tradnl" sz="1600" baseline="0" dirty="0" smtClean="0">
                          <a:latin typeface="+mj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para el interesado y para la administración de justicia</a:t>
                      </a:r>
                      <a:endParaRPr lang="es-ES_tradnl" sz="1600" dirty="0"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  <a:p>
                      <a:pPr algn="ctr"/>
                      <a:endParaRPr lang="es-ES_tradnl" sz="1600" dirty="0"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600" dirty="0" smtClean="0">
                          <a:latin typeface="+mj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Beneficioso</a:t>
                      </a:r>
                      <a:r>
                        <a:rPr lang="es-ES_tradnl" sz="1600" baseline="0" dirty="0" smtClean="0">
                          <a:latin typeface="+mj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sólo para la administración de justicia</a:t>
                      </a:r>
                      <a:endParaRPr lang="es-ES_tradnl" sz="1600" dirty="0"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  <a:p>
                      <a:pPr algn="ctr"/>
                      <a:endParaRPr lang="es-ES_tradnl" sz="1600" dirty="0"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solidFill>
                      <a:srgbClr val="45B7E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72174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="" xmlns:a16="http://schemas.microsoft.com/office/drawing/2014/main" id="{EE22F833-D045-18A1-883A-39B8F4B6156B}"/>
              </a:ext>
            </a:extLst>
          </p:cNvPr>
          <p:cNvSpPr txBox="1"/>
          <p:nvPr/>
        </p:nvSpPr>
        <p:spPr>
          <a:xfrm>
            <a:off x="609600" y="1275606"/>
            <a:ext cx="677071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500" b="1" dirty="0" smtClean="0">
                <a:solidFill>
                  <a:srgbClr val="3B358B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Valoración desde el punto de vista de los principios de equivalencia y efectividad </a:t>
            </a:r>
            <a:endParaRPr lang="es-ES_tradnl" sz="2500" b="1" dirty="0">
              <a:solidFill>
                <a:srgbClr val="3B358B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="" xmlns:a16="http://schemas.microsoft.com/office/drawing/2014/main" id="{C531AB8B-9BC7-2067-97BD-3E66BD3725FE}"/>
              </a:ext>
            </a:extLst>
          </p:cNvPr>
          <p:cNvSpPr txBox="1"/>
          <p:nvPr/>
        </p:nvSpPr>
        <p:spPr>
          <a:xfrm>
            <a:off x="467544" y="2283717"/>
            <a:ext cx="7474684" cy="32316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342900" indent="-342900">
              <a:spcAft>
                <a:spcPts val="1200"/>
              </a:spcAft>
              <a:buClr>
                <a:srgbClr val="232A58"/>
              </a:buClr>
              <a:buFont typeface="Arial" pitchFamily="34" charset="0"/>
              <a:buChar char="•"/>
            </a:pPr>
            <a:r>
              <a:rPr lang="es-ES_tradnl" sz="2000" dirty="0" smtClean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La suspensión impuesta por un pleito testigo puede afectar a los principios de equivalencia y efectividad</a:t>
            </a:r>
          </a:p>
          <a:p>
            <a:pPr marL="342900" indent="-342900">
              <a:spcAft>
                <a:spcPts val="1200"/>
              </a:spcAft>
              <a:buClr>
                <a:srgbClr val="232A58"/>
              </a:buClr>
              <a:buFont typeface="Arial" pitchFamily="34" charset="0"/>
              <a:buChar char="•"/>
            </a:pPr>
            <a:r>
              <a:rPr lang="es-ES_tradnl" sz="2000" dirty="0" smtClean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Derecho de acceso al proceso: STJUE 14.4.2016 (C-381/14 Sales </a:t>
            </a:r>
            <a:r>
              <a:rPr lang="es-ES_tradnl" sz="2000" dirty="0" err="1" smtClean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Sinués</a:t>
            </a:r>
            <a:r>
              <a:rPr lang="es-ES_tradnl" sz="2000" dirty="0" smtClean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)</a:t>
            </a:r>
          </a:p>
          <a:p>
            <a:pPr marL="342900" indent="-342900">
              <a:spcAft>
                <a:spcPts val="1200"/>
              </a:spcAft>
              <a:buClr>
                <a:srgbClr val="232A58"/>
              </a:buClr>
              <a:buFont typeface="Arial" pitchFamily="34" charset="0"/>
              <a:buChar char="•"/>
            </a:pPr>
            <a:r>
              <a:rPr lang="es-ES_tradnl" sz="2000" dirty="0" smtClean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Resolución en un plazo razonable (art. 47 Carta Derechos Fundamentales UE). STJUE 18.3.2010  </a:t>
            </a:r>
            <a:r>
              <a:rPr lang="es-ES" sz="2000" dirty="0"/>
              <a:t>(</a:t>
            </a:r>
            <a:r>
              <a:rPr lang="es-ES" sz="2000" dirty="0" err="1"/>
              <a:t>Alassini</a:t>
            </a:r>
            <a:r>
              <a:rPr lang="es-ES" sz="2000" dirty="0"/>
              <a:t>, </a:t>
            </a:r>
            <a:r>
              <a:rPr lang="es-ES" sz="2000" dirty="0" smtClean="0"/>
              <a:t>C-317/08</a:t>
            </a:r>
            <a:r>
              <a:rPr lang="es-ES_tradnl" sz="2000" dirty="0" smtClean="0">
                <a:latin typeface="+mj-lt"/>
              </a:rPr>
              <a:t>)</a:t>
            </a:r>
          </a:p>
          <a:p>
            <a:pPr marL="342900" indent="-342900">
              <a:spcAft>
                <a:spcPts val="1200"/>
              </a:spcAft>
              <a:buClr>
                <a:srgbClr val="232A58"/>
              </a:buClr>
              <a:buFont typeface="Arial" pitchFamily="34" charset="0"/>
              <a:buChar char="•"/>
            </a:pPr>
            <a:r>
              <a:rPr lang="es-ES_tradnl" sz="2000" dirty="0" smtClean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Pleito testigo: tramitación preferente ¿suficiente?</a:t>
            </a:r>
          </a:p>
          <a:p>
            <a:pPr marL="342900" indent="-342900">
              <a:spcAft>
                <a:spcPts val="1200"/>
              </a:spcAft>
              <a:buClr>
                <a:srgbClr val="232A58"/>
              </a:buClr>
              <a:buFont typeface="Arial" pitchFamily="34" charset="0"/>
              <a:buChar char="•"/>
            </a:pPr>
            <a:endParaRPr lang="es-ES_tradnl" sz="2400" dirty="0" smtClean="0"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59796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="" xmlns:a16="http://schemas.microsoft.com/office/drawing/2014/main" id="{EE22F833-D045-18A1-883A-39B8F4B6156B}"/>
              </a:ext>
            </a:extLst>
          </p:cNvPr>
          <p:cNvSpPr txBox="1"/>
          <p:nvPr/>
        </p:nvSpPr>
        <p:spPr>
          <a:xfrm>
            <a:off x="609600" y="1275606"/>
            <a:ext cx="677071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500" b="1" dirty="0" smtClean="0">
                <a:solidFill>
                  <a:srgbClr val="3B358B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Identidad sustancial de procedimientos</a:t>
            </a:r>
            <a:endParaRPr lang="es-ES_tradnl" sz="2500" b="1" dirty="0">
              <a:solidFill>
                <a:srgbClr val="3B358B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="" xmlns:a16="http://schemas.microsoft.com/office/drawing/2014/main" id="{C531AB8B-9BC7-2067-97BD-3E66BD3725FE}"/>
              </a:ext>
            </a:extLst>
          </p:cNvPr>
          <p:cNvSpPr txBox="1"/>
          <p:nvPr/>
        </p:nvSpPr>
        <p:spPr>
          <a:xfrm>
            <a:off x="539552" y="1752661"/>
            <a:ext cx="7402676" cy="276998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342900" indent="-342900">
              <a:spcAft>
                <a:spcPts val="1200"/>
              </a:spcAft>
              <a:buClr>
                <a:srgbClr val="232A58"/>
              </a:buClr>
              <a:buFont typeface="Arial" pitchFamily="34" charset="0"/>
              <a:buChar char="•"/>
            </a:pPr>
            <a:r>
              <a:rPr lang="es-ES_tradnl" sz="2000" dirty="0" smtClean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Control de transparencia: excluido (438.ter.1 y 519.2 LEC)</a:t>
            </a:r>
          </a:p>
          <a:p>
            <a:pPr marL="342900" indent="-342900">
              <a:spcAft>
                <a:spcPts val="1200"/>
              </a:spcAft>
              <a:buClr>
                <a:srgbClr val="232A58"/>
              </a:buClr>
              <a:buFont typeface="Arial" pitchFamily="34" charset="0"/>
              <a:buChar char="•"/>
            </a:pPr>
            <a:r>
              <a:rPr lang="es-ES_tradnl" sz="2000" dirty="0" smtClean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Control de contenido: circunstancias art. 82.II TR-LGDCU</a:t>
            </a:r>
          </a:p>
          <a:p>
            <a:pPr marL="342900" indent="-342900">
              <a:spcAft>
                <a:spcPts val="1200"/>
              </a:spcAft>
              <a:buClr>
                <a:srgbClr val="232A58"/>
              </a:buClr>
              <a:buFont typeface="Arial" pitchFamily="34" charset="0"/>
              <a:buChar char="•"/>
            </a:pPr>
            <a:r>
              <a:rPr lang="es-ES_tradnl" sz="2000" dirty="0" smtClean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Condición de consumidor</a:t>
            </a:r>
          </a:p>
          <a:p>
            <a:pPr marL="342900" indent="-342900">
              <a:spcAft>
                <a:spcPts val="1200"/>
              </a:spcAft>
              <a:buClr>
                <a:srgbClr val="232A58"/>
              </a:buClr>
              <a:buFont typeface="Arial" pitchFamily="34" charset="0"/>
              <a:buChar char="•"/>
            </a:pPr>
            <a:r>
              <a:rPr lang="es-ES_tradnl" sz="2000" dirty="0" smtClean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Negociación</a:t>
            </a:r>
          </a:p>
          <a:p>
            <a:pPr marL="342900" indent="-342900">
              <a:spcAft>
                <a:spcPts val="1200"/>
              </a:spcAft>
              <a:buClr>
                <a:srgbClr val="232A58"/>
              </a:buClr>
              <a:buFont typeface="Arial" pitchFamily="34" charset="0"/>
              <a:buChar char="•"/>
            </a:pPr>
            <a:r>
              <a:rPr lang="es-ES_tradnl" sz="2000" dirty="0" smtClean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Prescripción restitución</a:t>
            </a:r>
          </a:p>
          <a:p>
            <a:pPr marL="342900" indent="-342900">
              <a:spcAft>
                <a:spcPts val="1200"/>
              </a:spcAft>
              <a:buClr>
                <a:srgbClr val="232A58"/>
              </a:buClr>
              <a:buFont typeface="Arial" pitchFamily="34" charset="0"/>
              <a:buChar char="•"/>
            </a:pPr>
            <a:endParaRPr lang="es-ES_tradnl" sz="2400" dirty="0" smtClean="0"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41695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="" xmlns:a16="http://schemas.microsoft.com/office/drawing/2014/main" id="{EE22F833-D045-18A1-883A-39B8F4B6156B}"/>
              </a:ext>
            </a:extLst>
          </p:cNvPr>
          <p:cNvSpPr txBox="1"/>
          <p:nvPr/>
        </p:nvSpPr>
        <p:spPr>
          <a:xfrm>
            <a:off x="609600" y="1275606"/>
            <a:ext cx="677071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500" b="1" dirty="0" smtClean="0">
                <a:solidFill>
                  <a:srgbClr val="3B358B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Cláusulas susceptibles Pleitos Espejo o Extensión</a:t>
            </a:r>
            <a:endParaRPr lang="es-ES_tradnl" sz="2500" b="1" dirty="0">
              <a:solidFill>
                <a:srgbClr val="3B358B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="" xmlns:a16="http://schemas.microsoft.com/office/drawing/2014/main" id="{C531AB8B-9BC7-2067-97BD-3E66BD3725FE}"/>
              </a:ext>
            </a:extLst>
          </p:cNvPr>
          <p:cNvSpPr txBox="1"/>
          <p:nvPr/>
        </p:nvSpPr>
        <p:spPr>
          <a:xfrm>
            <a:off x="539552" y="1752661"/>
            <a:ext cx="7402676" cy="317009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342900" indent="-342900">
              <a:spcAft>
                <a:spcPts val="1200"/>
              </a:spcAft>
              <a:buClr>
                <a:srgbClr val="232A58"/>
              </a:buClr>
              <a:buFont typeface="Arial" pitchFamily="34" charset="0"/>
              <a:buChar char="•"/>
            </a:pPr>
            <a:r>
              <a:rPr lang="es-ES_tradnl" sz="2000" dirty="0" smtClean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Cláusula suelo: No</a:t>
            </a:r>
          </a:p>
          <a:p>
            <a:pPr marL="342900" indent="-342900">
              <a:spcAft>
                <a:spcPts val="1200"/>
              </a:spcAft>
              <a:buClr>
                <a:srgbClr val="232A58"/>
              </a:buClr>
              <a:buFont typeface="Arial" pitchFamily="34" charset="0"/>
              <a:buChar char="•"/>
            </a:pPr>
            <a:r>
              <a:rPr lang="es-ES_tradnl" sz="2000" dirty="0" smtClean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Cláusula </a:t>
            </a:r>
            <a:r>
              <a:rPr lang="es-ES_tradnl" sz="2000" dirty="0" err="1" smtClean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multidivisa</a:t>
            </a:r>
            <a:r>
              <a:rPr lang="es-ES_tradnl" sz="2000" dirty="0" smtClean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: No</a:t>
            </a:r>
          </a:p>
          <a:p>
            <a:pPr marL="342900" indent="-342900">
              <a:spcAft>
                <a:spcPts val="1200"/>
              </a:spcAft>
              <a:buClr>
                <a:srgbClr val="232A58"/>
              </a:buClr>
              <a:buFont typeface="Arial" pitchFamily="34" charset="0"/>
              <a:buChar char="•"/>
            </a:pPr>
            <a:r>
              <a:rPr lang="es-ES_tradnl" sz="2000" dirty="0" smtClean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Cláusula gastos: Sí</a:t>
            </a:r>
          </a:p>
          <a:p>
            <a:pPr marL="342900" indent="-342900">
              <a:spcAft>
                <a:spcPts val="1200"/>
              </a:spcAft>
              <a:buClr>
                <a:srgbClr val="232A58"/>
              </a:buClr>
              <a:buFont typeface="Arial" pitchFamily="34" charset="0"/>
              <a:buChar char="•"/>
            </a:pPr>
            <a:r>
              <a:rPr lang="es-ES_tradnl" sz="2000" dirty="0" smtClean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Cláusula interés moratorio: Sí</a:t>
            </a:r>
          </a:p>
          <a:p>
            <a:pPr marL="342900" indent="-342900">
              <a:spcAft>
                <a:spcPts val="1200"/>
              </a:spcAft>
              <a:buClr>
                <a:srgbClr val="232A58"/>
              </a:buClr>
              <a:buFont typeface="Arial" pitchFamily="34" charset="0"/>
              <a:buChar char="•"/>
            </a:pPr>
            <a:r>
              <a:rPr lang="es-ES_tradnl" sz="2000" dirty="0" smtClean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Cláusula vencimiento anticipado: Sí</a:t>
            </a:r>
          </a:p>
          <a:p>
            <a:pPr marL="342900" indent="-342900">
              <a:spcAft>
                <a:spcPts val="1200"/>
              </a:spcAft>
              <a:buClr>
                <a:srgbClr val="232A58"/>
              </a:buClr>
              <a:buFont typeface="Arial" pitchFamily="34" charset="0"/>
              <a:buChar char="•"/>
            </a:pPr>
            <a:r>
              <a:rPr lang="es-ES_tradnl" sz="2000" dirty="0" smtClean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Comisión por reclamación de impagados: Sí</a:t>
            </a:r>
          </a:p>
          <a:p>
            <a:pPr marL="342900" indent="-342900">
              <a:spcAft>
                <a:spcPts val="1200"/>
              </a:spcAft>
              <a:buClr>
                <a:srgbClr val="232A58"/>
              </a:buClr>
              <a:buFont typeface="Arial" pitchFamily="34" charset="0"/>
              <a:buChar char="•"/>
            </a:pPr>
            <a:r>
              <a:rPr lang="es-ES_tradnl" sz="2000" dirty="0" smtClean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Comisión de apertura: Depende (Cuestión Prejudicial C-565/21)</a:t>
            </a:r>
          </a:p>
        </p:txBody>
      </p:sp>
    </p:spTree>
    <p:extLst>
      <p:ext uri="{BB962C8B-B14F-4D97-AF65-F5344CB8AC3E}">
        <p14:creationId xmlns:p14="http://schemas.microsoft.com/office/powerpoint/2010/main" val="28841751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="" xmlns:a16="http://schemas.microsoft.com/office/drawing/2014/main" id="{EE22F833-D045-18A1-883A-39B8F4B6156B}"/>
              </a:ext>
            </a:extLst>
          </p:cNvPr>
          <p:cNvSpPr txBox="1"/>
          <p:nvPr/>
        </p:nvSpPr>
        <p:spPr>
          <a:xfrm>
            <a:off x="609600" y="1275606"/>
            <a:ext cx="677071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500" b="1" dirty="0" smtClean="0">
                <a:solidFill>
                  <a:srgbClr val="3B358B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Cláusulas susceptibles Pleitos Espejo o Extensión</a:t>
            </a:r>
            <a:endParaRPr lang="es-ES_tradnl" sz="2500" b="1" dirty="0">
              <a:solidFill>
                <a:srgbClr val="3B358B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="" xmlns:a16="http://schemas.microsoft.com/office/drawing/2014/main" id="{C531AB8B-9BC7-2067-97BD-3E66BD3725FE}"/>
              </a:ext>
            </a:extLst>
          </p:cNvPr>
          <p:cNvSpPr txBox="1"/>
          <p:nvPr/>
        </p:nvSpPr>
        <p:spPr>
          <a:xfrm>
            <a:off x="539552" y="1752661"/>
            <a:ext cx="7402676" cy="132343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342900" indent="-342900">
              <a:spcAft>
                <a:spcPts val="1200"/>
              </a:spcAft>
              <a:buClr>
                <a:srgbClr val="232A58"/>
              </a:buClr>
              <a:buFont typeface="Arial" pitchFamily="34" charset="0"/>
              <a:buChar char="•"/>
            </a:pPr>
            <a:r>
              <a:rPr lang="es-ES_tradnl" sz="2000" dirty="0" smtClean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Duración excesiva contratos mantenimiento ascensores: depende</a:t>
            </a:r>
          </a:p>
          <a:p>
            <a:pPr marL="342900" indent="-342900">
              <a:spcAft>
                <a:spcPts val="1200"/>
              </a:spcAft>
              <a:buClr>
                <a:srgbClr val="232A58"/>
              </a:buClr>
              <a:buFont typeface="Arial" pitchFamily="34" charset="0"/>
              <a:buChar char="•"/>
            </a:pPr>
            <a:r>
              <a:rPr lang="es-ES_tradnl" sz="2000" dirty="0" smtClean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Cláusula non show: Sí</a:t>
            </a:r>
          </a:p>
          <a:p>
            <a:pPr marL="342900" indent="-342900">
              <a:spcAft>
                <a:spcPts val="1200"/>
              </a:spcAft>
              <a:buClr>
                <a:srgbClr val="232A58"/>
              </a:buClr>
              <a:buFont typeface="Arial" pitchFamily="34" charset="0"/>
              <a:buChar char="•"/>
            </a:pPr>
            <a:r>
              <a:rPr lang="es-ES_tradnl" sz="2000" dirty="0" smtClean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¿Cláusulas limitativa contratos de seguro?</a:t>
            </a:r>
          </a:p>
        </p:txBody>
      </p:sp>
    </p:spTree>
    <p:extLst>
      <p:ext uri="{BB962C8B-B14F-4D97-AF65-F5344CB8AC3E}">
        <p14:creationId xmlns:p14="http://schemas.microsoft.com/office/powerpoint/2010/main" val="39718094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="" xmlns:a16="http://schemas.microsoft.com/office/drawing/2014/main" id="{EE22F833-D045-18A1-883A-39B8F4B6156B}"/>
              </a:ext>
            </a:extLst>
          </p:cNvPr>
          <p:cNvSpPr txBox="1"/>
          <p:nvPr/>
        </p:nvSpPr>
        <p:spPr>
          <a:xfrm>
            <a:off x="609600" y="1275606"/>
            <a:ext cx="677071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500" b="1" dirty="0" smtClean="0">
                <a:solidFill>
                  <a:srgbClr val="3B358B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Extensión de efectos: art. 519.2 LEC</a:t>
            </a:r>
            <a:endParaRPr lang="es-ES_tradnl" sz="2500" b="1" dirty="0">
              <a:solidFill>
                <a:srgbClr val="3B358B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="" xmlns:a16="http://schemas.microsoft.com/office/drawing/2014/main" id="{C531AB8B-9BC7-2067-97BD-3E66BD3725FE}"/>
              </a:ext>
            </a:extLst>
          </p:cNvPr>
          <p:cNvSpPr txBox="1"/>
          <p:nvPr/>
        </p:nvSpPr>
        <p:spPr>
          <a:xfrm>
            <a:off x="539552" y="1752661"/>
            <a:ext cx="7402676" cy="301621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342900" indent="-342900">
              <a:spcAft>
                <a:spcPts val="1200"/>
              </a:spcAft>
              <a:buClr>
                <a:srgbClr val="232A58"/>
              </a:buClr>
              <a:buFont typeface="Arial" pitchFamily="34" charset="0"/>
              <a:buChar char="•"/>
            </a:pPr>
            <a:r>
              <a:rPr lang="es-ES_tradnl" sz="2000" dirty="0" smtClean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Sentencia de referencia firme en audiencia </a:t>
            </a:r>
            <a:r>
              <a:rPr lang="es-ES_tradnl" sz="2000" dirty="0" smtClean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provincial, </a:t>
            </a:r>
            <a:r>
              <a:rPr lang="es-ES_tradnl" sz="2000" dirty="0" smtClean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no más de un año.</a:t>
            </a:r>
          </a:p>
          <a:p>
            <a:pPr marL="342900" indent="-342900">
              <a:spcAft>
                <a:spcPts val="1200"/>
              </a:spcAft>
              <a:buClr>
                <a:srgbClr val="232A58"/>
              </a:buClr>
              <a:buFont typeface="Arial" pitchFamily="34" charset="0"/>
              <a:buChar char="•"/>
            </a:pPr>
            <a:r>
              <a:rPr lang="es-ES_tradnl" sz="2000" dirty="0" smtClean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Se insta ante el órgano que dictó en primera instancia la sentencia. </a:t>
            </a:r>
          </a:p>
          <a:p>
            <a:pPr marL="342900" indent="-342900">
              <a:spcAft>
                <a:spcPts val="1200"/>
              </a:spcAft>
              <a:buClr>
                <a:srgbClr val="232A58"/>
              </a:buClr>
              <a:buFont typeface="Arial" pitchFamily="34" charset="0"/>
              <a:buChar char="•"/>
            </a:pPr>
            <a:r>
              <a:rPr lang="es-ES_tradnl" sz="2000" dirty="0" smtClean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El órgano ha de ser territorialmente competente para conocer del litigio (art. 52.14ª LEC: domicilio del consumidor). Evitar «shopping». Más dificultad en partidos judiciales más pequeños</a:t>
            </a:r>
          </a:p>
          <a:p>
            <a:pPr marL="342900" indent="-342900">
              <a:spcAft>
                <a:spcPts val="1200"/>
              </a:spcAft>
              <a:buClr>
                <a:srgbClr val="232A58"/>
              </a:buClr>
              <a:buFont typeface="Arial" pitchFamily="34" charset="0"/>
              <a:buChar char="•"/>
            </a:pPr>
            <a:r>
              <a:rPr lang="es-ES_tradnl" sz="2000" dirty="0" smtClean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¿Es precisa reclamación extrajudicial previa? Art. 439.5 LEC (demanda)</a:t>
            </a:r>
          </a:p>
        </p:txBody>
      </p:sp>
    </p:spTree>
    <p:extLst>
      <p:ext uri="{BB962C8B-B14F-4D97-AF65-F5344CB8AC3E}">
        <p14:creationId xmlns:p14="http://schemas.microsoft.com/office/powerpoint/2010/main" val="39718094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="" xmlns:a16="http://schemas.microsoft.com/office/drawing/2014/main" id="{EE22F833-D045-18A1-883A-39B8F4B6156B}"/>
              </a:ext>
            </a:extLst>
          </p:cNvPr>
          <p:cNvSpPr txBox="1"/>
          <p:nvPr/>
        </p:nvSpPr>
        <p:spPr>
          <a:xfrm>
            <a:off x="609600" y="1275606"/>
            <a:ext cx="677071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500" b="1" dirty="0" smtClean="0">
                <a:solidFill>
                  <a:srgbClr val="3B358B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Extensión de efectos. Requisitos</a:t>
            </a:r>
            <a:endParaRPr lang="es-ES_tradnl" sz="2500" b="1" dirty="0">
              <a:solidFill>
                <a:srgbClr val="3B358B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="" xmlns:a16="http://schemas.microsoft.com/office/drawing/2014/main" id="{C531AB8B-9BC7-2067-97BD-3E66BD3725FE}"/>
              </a:ext>
            </a:extLst>
          </p:cNvPr>
          <p:cNvSpPr txBox="1"/>
          <p:nvPr/>
        </p:nvSpPr>
        <p:spPr>
          <a:xfrm>
            <a:off x="539552" y="1752661"/>
            <a:ext cx="7402676" cy="286232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342900" indent="-342900">
              <a:spcAft>
                <a:spcPts val="1200"/>
              </a:spcAft>
              <a:buClr>
                <a:srgbClr val="232A58"/>
              </a:buClr>
              <a:buFont typeface="Arial" pitchFamily="34" charset="0"/>
              <a:buChar char="•"/>
            </a:pPr>
            <a:r>
              <a:rPr lang="es-ES_tradnl" sz="2000" dirty="0" smtClean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Identidad sustancial de las condiciones generales</a:t>
            </a:r>
          </a:p>
          <a:p>
            <a:pPr marL="342900" indent="-342900">
              <a:spcAft>
                <a:spcPts val="1200"/>
              </a:spcAft>
              <a:buClr>
                <a:srgbClr val="232A58"/>
              </a:buClr>
              <a:buFont typeface="Arial" pitchFamily="34" charset="0"/>
              <a:buChar char="•"/>
            </a:pPr>
            <a:r>
              <a:rPr lang="es-ES_tradnl" sz="2000" dirty="0" smtClean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Mismo demandado</a:t>
            </a:r>
          </a:p>
          <a:p>
            <a:pPr marL="342900" indent="-342900">
              <a:spcAft>
                <a:spcPts val="1200"/>
              </a:spcAft>
              <a:buClr>
                <a:srgbClr val="232A58"/>
              </a:buClr>
              <a:buFont typeface="Arial" pitchFamily="34" charset="0"/>
              <a:buChar char="•"/>
            </a:pPr>
            <a:r>
              <a:rPr lang="es-ES_tradnl" sz="2000" dirty="0" smtClean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Interesado en idéntica condición jurídica (consumidor, no negociación, prescripción….)</a:t>
            </a:r>
          </a:p>
          <a:p>
            <a:pPr marL="342900" indent="-342900">
              <a:spcAft>
                <a:spcPts val="1200"/>
              </a:spcAft>
              <a:buClr>
                <a:srgbClr val="232A58"/>
              </a:buClr>
              <a:buFont typeface="Arial" pitchFamily="34" charset="0"/>
              <a:buChar char="•"/>
            </a:pPr>
            <a:r>
              <a:rPr lang="es-ES_tradnl" sz="2000" dirty="0" smtClean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Queda excluido el control de transparencia</a:t>
            </a:r>
          </a:p>
          <a:p>
            <a:pPr marL="342900" indent="-342900">
              <a:spcAft>
                <a:spcPts val="1200"/>
              </a:spcAft>
              <a:buClr>
                <a:srgbClr val="232A58"/>
              </a:buClr>
              <a:buFont typeface="Arial" pitchFamily="34" charset="0"/>
              <a:buChar char="•"/>
            </a:pPr>
            <a:r>
              <a:rPr lang="es-ES_tradnl" sz="2000" dirty="0" smtClean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¿Se requiere que la sentencia de referencia no sea contraria a Jurisprudencia posterior del Tribunal Supremo? Art. 110.5 LJCA</a:t>
            </a:r>
          </a:p>
        </p:txBody>
      </p:sp>
    </p:spTree>
    <p:extLst>
      <p:ext uri="{BB962C8B-B14F-4D97-AF65-F5344CB8AC3E}">
        <p14:creationId xmlns:p14="http://schemas.microsoft.com/office/powerpoint/2010/main" val="184178368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401</TotalTime>
  <Words>818</Words>
  <Application>Microsoft Office PowerPoint</Application>
  <PresentationFormat>Presentación en pantalla (16:9)</PresentationFormat>
  <Paragraphs>89</Paragraphs>
  <Slides>19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0" baseType="lpstr">
      <vt:lpstr>Tema de Office</vt:lpstr>
      <vt:lpstr>Los pleitos testigo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dx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Titulo de la  Buena Práctica</dc:title>
  <dc:creator>dx</dc:creator>
  <cp:lastModifiedBy>fpertinez</cp:lastModifiedBy>
  <cp:revision>47</cp:revision>
  <dcterms:created xsi:type="dcterms:W3CDTF">2021-07-07T07:43:49Z</dcterms:created>
  <dcterms:modified xsi:type="dcterms:W3CDTF">2022-11-20T18:38:25Z</dcterms:modified>
</cp:coreProperties>
</file>